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66"/>
  </p:notesMasterIdLst>
  <p:handoutMasterIdLst>
    <p:handoutMasterId r:id="rId167"/>
  </p:handoutMasterIdLst>
  <p:sldIdLst>
    <p:sldId id="258" r:id="rId6"/>
    <p:sldId id="395" r:id="rId7"/>
    <p:sldId id="505" r:id="rId8"/>
    <p:sldId id="506" r:id="rId9"/>
    <p:sldId id="507" r:id="rId10"/>
    <p:sldId id="519" r:id="rId11"/>
    <p:sldId id="520" r:id="rId12"/>
    <p:sldId id="521" r:id="rId13"/>
    <p:sldId id="522" r:id="rId14"/>
    <p:sldId id="517" r:id="rId15"/>
    <p:sldId id="518" r:id="rId16"/>
    <p:sldId id="508" r:id="rId17"/>
    <p:sldId id="509" r:id="rId18"/>
    <p:sldId id="510" r:id="rId19"/>
    <p:sldId id="511" r:id="rId20"/>
    <p:sldId id="512" r:id="rId21"/>
    <p:sldId id="513" r:id="rId22"/>
    <p:sldId id="514" r:id="rId23"/>
    <p:sldId id="515" r:id="rId24"/>
    <p:sldId id="516" r:id="rId25"/>
    <p:sldId id="523" r:id="rId26"/>
    <p:sldId id="524" r:id="rId27"/>
    <p:sldId id="525" r:id="rId28"/>
    <p:sldId id="526" r:id="rId29"/>
    <p:sldId id="527" r:id="rId30"/>
    <p:sldId id="528" r:id="rId31"/>
    <p:sldId id="529" r:id="rId32"/>
    <p:sldId id="530" r:id="rId33"/>
    <p:sldId id="531" r:id="rId34"/>
    <p:sldId id="532" r:id="rId35"/>
    <p:sldId id="533" r:id="rId36"/>
    <p:sldId id="534" r:id="rId37"/>
    <p:sldId id="535" r:id="rId38"/>
    <p:sldId id="536"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659" r:id="rId55"/>
    <p:sldId id="552" r:id="rId56"/>
    <p:sldId id="553" r:id="rId57"/>
    <p:sldId id="554" r:id="rId58"/>
    <p:sldId id="555" r:id="rId59"/>
    <p:sldId id="556" r:id="rId60"/>
    <p:sldId id="557" r:id="rId61"/>
    <p:sldId id="558" r:id="rId62"/>
    <p:sldId id="559" r:id="rId63"/>
    <p:sldId id="560" r:id="rId64"/>
    <p:sldId id="561" r:id="rId65"/>
    <p:sldId id="562" r:id="rId66"/>
    <p:sldId id="658" r:id="rId67"/>
    <p:sldId id="563" r:id="rId68"/>
    <p:sldId id="564" r:id="rId69"/>
    <p:sldId id="565" r:id="rId70"/>
    <p:sldId id="566" r:id="rId71"/>
    <p:sldId id="567" r:id="rId72"/>
    <p:sldId id="568" r:id="rId73"/>
    <p:sldId id="569" r:id="rId74"/>
    <p:sldId id="570" r:id="rId75"/>
    <p:sldId id="571" r:id="rId76"/>
    <p:sldId id="572" r:id="rId77"/>
    <p:sldId id="573" r:id="rId78"/>
    <p:sldId id="574" r:id="rId79"/>
    <p:sldId id="575" r:id="rId80"/>
    <p:sldId id="576" r:id="rId81"/>
    <p:sldId id="660" r:id="rId82"/>
    <p:sldId id="577" r:id="rId83"/>
    <p:sldId id="578" r:id="rId84"/>
    <p:sldId id="579" r:id="rId85"/>
    <p:sldId id="580" r:id="rId86"/>
    <p:sldId id="581" r:id="rId87"/>
    <p:sldId id="582" r:id="rId88"/>
    <p:sldId id="583" r:id="rId89"/>
    <p:sldId id="584" r:id="rId90"/>
    <p:sldId id="585" r:id="rId91"/>
    <p:sldId id="586" r:id="rId92"/>
    <p:sldId id="587" r:id="rId93"/>
    <p:sldId id="588" r:id="rId94"/>
    <p:sldId id="589" r:id="rId95"/>
    <p:sldId id="590" r:id="rId96"/>
    <p:sldId id="591" r:id="rId97"/>
    <p:sldId id="592" r:id="rId98"/>
    <p:sldId id="593" r:id="rId99"/>
    <p:sldId id="594" r:id="rId100"/>
    <p:sldId id="595" r:id="rId101"/>
    <p:sldId id="596" r:id="rId102"/>
    <p:sldId id="597" r:id="rId103"/>
    <p:sldId id="598" r:id="rId104"/>
    <p:sldId id="599" r:id="rId105"/>
    <p:sldId id="600" r:id="rId106"/>
    <p:sldId id="601" r:id="rId107"/>
    <p:sldId id="602" r:id="rId108"/>
    <p:sldId id="603" r:id="rId109"/>
    <p:sldId id="604" r:id="rId110"/>
    <p:sldId id="606" r:id="rId111"/>
    <p:sldId id="605" r:id="rId112"/>
    <p:sldId id="607" r:id="rId113"/>
    <p:sldId id="608" r:id="rId114"/>
    <p:sldId id="609" r:id="rId115"/>
    <p:sldId id="610" r:id="rId116"/>
    <p:sldId id="611" r:id="rId117"/>
    <p:sldId id="616" r:id="rId118"/>
    <p:sldId id="612" r:id="rId119"/>
    <p:sldId id="613" r:id="rId120"/>
    <p:sldId id="614" r:id="rId121"/>
    <p:sldId id="615" r:id="rId122"/>
    <p:sldId id="617" r:id="rId123"/>
    <p:sldId id="662" r:id="rId124"/>
    <p:sldId id="618" r:id="rId125"/>
    <p:sldId id="663" r:id="rId126"/>
    <p:sldId id="619" r:id="rId127"/>
    <p:sldId id="620" r:id="rId128"/>
    <p:sldId id="621" r:id="rId129"/>
    <p:sldId id="623" r:id="rId130"/>
    <p:sldId id="622" r:id="rId131"/>
    <p:sldId id="624" r:id="rId132"/>
    <p:sldId id="625" r:id="rId133"/>
    <p:sldId id="626" r:id="rId134"/>
    <p:sldId id="627" r:id="rId135"/>
    <p:sldId id="628" r:id="rId136"/>
    <p:sldId id="629" r:id="rId137"/>
    <p:sldId id="630" r:id="rId138"/>
    <p:sldId id="631" r:id="rId139"/>
    <p:sldId id="632" r:id="rId140"/>
    <p:sldId id="634" r:id="rId141"/>
    <p:sldId id="633" r:id="rId142"/>
    <p:sldId id="635" r:id="rId143"/>
    <p:sldId id="636" r:id="rId144"/>
    <p:sldId id="637" r:id="rId145"/>
    <p:sldId id="638" r:id="rId146"/>
    <p:sldId id="639" r:id="rId147"/>
    <p:sldId id="640" r:id="rId148"/>
    <p:sldId id="641" r:id="rId149"/>
    <p:sldId id="643" r:id="rId150"/>
    <p:sldId id="642" r:id="rId151"/>
    <p:sldId id="657" r:id="rId152"/>
    <p:sldId id="644" r:id="rId153"/>
    <p:sldId id="645" r:id="rId154"/>
    <p:sldId id="646" r:id="rId155"/>
    <p:sldId id="647" r:id="rId156"/>
    <p:sldId id="648" r:id="rId157"/>
    <p:sldId id="649" r:id="rId158"/>
    <p:sldId id="650" r:id="rId159"/>
    <p:sldId id="651" r:id="rId160"/>
    <p:sldId id="652" r:id="rId161"/>
    <p:sldId id="653" r:id="rId162"/>
    <p:sldId id="654" r:id="rId163"/>
    <p:sldId id="655" r:id="rId164"/>
    <p:sldId id="656" r:id="rId16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613C2F-30D5-4393-B3FC-27EBD494093D}">
          <p14:sldIdLst>
            <p14:sldId id="258"/>
            <p14:sldId id="395"/>
            <p14:sldId id="505"/>
            <p14:sldId id="506"/>
            <p14:sldId id="507"/>
          </p14:sldIdLst>
        </p14:section>
        <p14:section name="What is Conflict" id="{54AD57C7-7049-493B-A90C-17A5965AE5DA}">
          <p14:sldIdLst>
            <p14:sldId id="519"/>
            <p14:sldId id="520"/>
            <p14:sldId id="521"/>
            <p14:sldId id="522"/>
            <p14:sldId id="517"/>
            <p14:sldId id="518"/>
          </p14:sldIdLst>
        </p14:section>
        <p14:section name="What is Conflict Resolution" id="{A8DCD595-A70D-4A4D-AACB-F118CB828E33}">
          <p14:sldIdLst>
            <p14:sldId id="508"/>
            <p14:sldId id="509"/>
            <p14:sldId id="510"/>
            <p14:sldId id="511"/>
            <p14:sldId id="512"/>
            <p14:sldId id="513"/>
            <p14:sldId id="514"/>
            <p14:sldId id="515"/>
            <p14:sldId id="516"/>
            <p14:sldId id="523"/>
            <p14:sldId id="524"/>
          </p14:sldIdLst>
        </p14:section>
        <p14:section name="Collaboration" id="{705A2D61-EB0D-4FBC-9D8E-6CD871B860E3}">
          <p14:sldIdLst>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Lst>
        </p14:section>
        <p14:section name="Compromise" id="{6F8330EA-3720-434E-945D-44E7C8D4B8F9}">
          <p14:sldIdLst>
            <p14:sldId id="550"/>
            <p14:sldId id="551"/>
            <p14:sldId id="659"/>
            <p14:sldId id="552"/>
            <p14:sldId id="553"/>
            <p14:sldId id="554"/>
            <p14:sldId id="555"/>
            <p14:sldId id="556"/>
            <p14:sldId id="557"/>
            <p14:sldId id="558"/>
            <p14:sldId id="559"/>
            <p14:sldId id="560"/>
            <p14:sldId id="561"/>
            <p14:sldId id="562"/>
            <p14:sldId id="658"/>
          </p14:sldIdLst>
        </p14:section>
        <p14:section name="Accommodation" id="{AD1D40A7-7227-44B7-8E03-121524440345}">
          <p14:sldIdLst>
            <p14:sldId id="563"/>
            <p14:sldId id="564"/>
            <p14:sldId id="565"/>
            <p14:sldId id="566"/>
            <p14:sldId id="567"/>
            <p14:sldId id="568"/>
            <p14:sldId id="569"/>
            <p14:sldId id="570"/>
            <p14:sldId id="571"/>
            <p14:sldId id="572"/>
          </p14:sldIdLst>
        </p14:section>
        <p14:section name="Force" id="{4DEEE89F-D163-44A1-9980-E0FD43CBFAB9}">
          <p14:sldIdLst>
            <p14:sldId id="573"/>
            <p14:sldId id="574"/>
            <p14:sldId id="575"/>
            <p14:sldId id="576"/>
            <p14:sldId id="660"/>
            <p14:sldId id="577"/>
            <p14:sldId id="578"/>
            <p14:sldId id="579"/>
            <p14:sldId id="580"/>
            <p14:sldId id="581"/>
            <p14:sldId id="582"/>
            <p14:sldId id="583"/>
            <p14:sldId id="584"/>
            <p14:sldId id="585"/>
            <p14:sldId id="586"/>
          </p14:sldIdLst>
        </p14:section>
        <p14:section name="Withdrawal" id="{46939168-1C35-4AB5-83D7-E80C13C97264}">
          <p14:sldIdLst>
            <p14:sldId id="587"/>
            <p14:sldId id="588"/>
            <p14:sldId id="589"/>
            <p14:sldId id="590"/>
            <p14:sldId id="591"/>
            <p14:sldId id="592"/>
            <p14:sldId id="593"/>
            <p14:sldId id="594"/>
            <p14:sldId id="595"/>
            <p14:sldId id="596"/>
            <p14:sldId id="597"/>
            <p14:sldId id="598"/>
            <p14:sldId id="599"/>
            <p14:sldId id="600"/>
            <p14:sldId id="601"/>
            <p14:sldId id="602"/>
            <p14:sldId id="603"/>
          </p14:sldIdLst>
        </p14:section>
        <p14:section name="Exercise" id="{2035A133-E807-461E-9AD1-FEBF9A2A163F}">
          <p14:sldIdLst>
            <p14:sldId id="604"/>
            <p14:sldId id="606"/>
            <p14:sldId id="605"/>
            <p14:sldId id="607"/>
            <p14:sldId id="608"/>
            <p14:sldId id="609"/>
            <p14:sldId id="610"/>
            <p14:sldId id="611"/>
            <p14:sldId id="616"/>
            <p14:sldId id="612"/>
            <p14:sldId id="613"/>
          </p14:sldIdLst>
        </p14:section>
        <p14:section name="Understanding Group Dynamics" id="{F0767DC1-7AE9-4E5B-B17B-4506078A7826}">
          <p14:sldIdLst>
            <p14:sldId id="614"/>
            <p14:sldId id="615"/>
            <p14:sldId id="617"/>
            <p14:sldId id="662"/>
            <p14:sldId id="618"/>
            <p14:sldId id="663"/>
            <p14:sldId id="619"/>
            <p14:sldId id="620"/>
            <p14:sldId id="621"/>
            <p14:sldId id="623"/>
            <p14:sldId id="622"/>
            <p14:sldId id="624"/>
            <p14:sldId id="625"/>
            <p14:sldId id="626"/>
            <p14:sldId id="627"/>
            <p14:sldId id="628"/>
            <p14:sldId id="629"/>
            <p14:sldId id="630"/>
            <p14:sldId id="631"/>
            <p14:sldId id="632"/>
            <p14:sldId id="634"/>
            <p14:sldId id="633"/>
            <p14:sldId id="635"/>
            <p14:sldId id="636"/>
            <p14:sldId id="637"/>
            <p14:sldId id="638"/>
            <p14:sldId id="639"/>
            <p14:sldId id="640"/>
            <p14:sldId id="641"/>
            <p14:sldId id="643"/>
            <p14:sldId id="642"/>
            <p14:sldId id="657"/>
          </p14:sldIdLst>
        </p14:section>
        <p14:section name="Tips to Make You a Conflict Resolution Superstar" id="{24D23A80-346F-433F-BE28-E77E0238F9C2}">
          <p14:sldIdLst>
            <p14:sldId id="644"/>
            <p14:sldId id="645"/>
            <p14:sldId id="646"/>
            <p14:sldId id="647"/>
            <p14:sldId id="648"/>
            <p14:sldId id="649"/>
            <p14:sldId id="650"/>
            <p14:sldId id="651"/>
            <p14:sldId id="652"/>
            <p14:sldId id="653"/>
            <p14:sldId id="654"/>
            <p14:sldId id="655"/>
            <p14:sldId id="656"/>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FFFFFF"/>
    <a:srgbClr val="8064A2"/>
    <a:srgbClr val="3BDBC2"/>
    <a:srgbClr val="F77462"/>
    <a:srgbClr val="1D76BA"/>
    <a:srgbClr val="2B928C"/>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95" autoAdjust="0"/>
    <p:restoredTop sz="76820" autoAdjust="0"/>
  </p:normalViewPr>
  <p:slideViewPr>
    <p:cSldViewPr>
      <p:cViewPr varScale="1">
        <p:scale>
          <a:sx n="115" d="100"/>
          <a:sy n="115" d="100"/>
        </p:scale>
        <p:origin x="1236" y="9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0966"/>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tableStyles" Target="tableStyle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1_2" csCatId="accent1" phldr="1"/>
      <dgm:spPr/>
    </dgm:pt>
    <dgm:pt modelId="{E7A4E046-0A1F-4309-A358-AA56F659334F}">
      <dgm:prSet phldrT="[Text]"/>
      <dgm:spPr/>
      <dgm:t>
        <a:bodyPr/>
        <a:lstStyle/>
        <a:p>
          <a:r>
            <a:rPr lang="en-US" dirty="0"/>
            <a:t>Rescuer</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Persecutor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Persecutor</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2_2" csCatId="accent2" phldr="1"/>
      <dgm:spPr/>
    </dgm:pt>
    <dgm:pt modelId="{E7A4E046-0A1F-4309-A358-AA56F659334F}">
      <dgm:prSet phldrT="[Text]"/>
      <dgm:spPr/>
      <dgm:t>
        <a:bodyPr/>
        <a:lstStyle/>
        <a:p>
          <a:r>
            <a:rPr lang="en-US" dirty="0"/>
            <a:t>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Persecutor</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Victim</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3_2" csCatId="accent3" phldr="1"/>
      <dgm:spPr/>
    </dgm:pt>
    <dgm:pt modelId="{E7A4E046-0A1F-4309-A358-AA56F659334F}">
      <dgm:prSet phldrT="[Text]"/>
      <dgm:spPr/>
      <dgm:t>
        <a:bodyPr/>
        <a:lstStyle/>
        <a:p>
          <a:r>
            <a:rPr lang="en-US" dirty="0"/>
            <a:t>Persecuted 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Rescued Victim</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Persecuted 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3">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3">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3">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6A4568-7B00-4753-B029-4FD987328BA6}" type="doc">
      <dgm:prSet loTypeId="urn:microsoft.com/office/officeart/2005/8/layout/hChevron3" loCatId="process" qsTypeId="urn:microsoft.com/office/officeart/2005/8/quickstyle/simple1" qsCatId="simple" csTypeId="urn:microsoft.com/office/officeart/2005/8/colors/accent1_2" csCatId="accent1" phldr="1"/>
      <dgm:spPr/>
    </dgm:pt>
    <dgm:pt modelId="{FDAA54A6-FE6E-473D-8069-A1043FFE4881}">
      <dgm:prSet phldrT="[Text]"/>
      <dgm:spPr/>
      <dgm:t>
        <a:bodyPr/>
        <a:lstStyle/>
        <a:p>
          <a:r>
            <a:rPr lang="en-US" dirty="0"/>
            <a:t>Persecuted Victim</a:t>
          </a:r>
        </a:p>
      </dgm:t>
    </dgm:pt>
    <dgm:pt modelId="{FD7A8E37-36E1-4D7C-93C3-4F2B39B8390B}" type="parTrans" cxnId="{312197B1-FF02-4A5A-AC1C-F8C4D64A2EBB}">
      <dgm:prSet/>
      <dgm:spPr/>
      <dgm:t>
        <a:bodyPr/>
        <a:lstStyle/>
        <a:p>
          <a:endParaRPr lang="en-US"/>
        </a:p>
      </dgm:t>
    </dgm:pt>
    <dgm:pt modelId="{674FC321-11C7-4A16-95D3-1367B1777223}" type="sibTrans" cxnId="{312197B1-FF02-4A5A-AC1C-F8C4D64A2EBB}">
      <dgm:prSet/>
      <dgm:spPr/>
      <dgm:t>
        <a:bodyPr/>
        <a:lstStyle/>
        <a:p>
          <a:endParaRPr lang="en-US"/>
        </a:p>
      </dgm:t>
    </dgm:pt>
    <dgm:pt modelId="{D4FF9728-DBF6-464D-AE5B-17FC7D515720}">
      <dgm:prSet phldrT="[Text]"/>
      <dgm:spPr/>
      <dgm:t>
        <a:bodyPr/>
        <a:lstStyle/>
        <a:p>
          <a:r>
            <a:rPr lang="en-US" dirty="0"/>
            <a:t>Rescued Victim</a:t>
          </a:r>
        </a:p>
      </dgm:t>
    </dgm:pt>
    <dgm:pt modelId="{FA40338F-30DE-4A6E-8F46-A4426AA3F1A2}" type="parTrans" cxnId="{EFA189B5-9DED-4E49-93C6-55BA7501EEBA}">
      <dgm:prSet/>
      <dgm:spPr/>
      <dgm:t>
        <a:bodyPr/>
        <a:lstStyle/>
        <a:p>
          <a:endParaRPr lang="en-US"/>
        </a:p>
      </dgm:t>
    </dgm:pt>
    <dgm:pt modelId="{F82111AB-A08B-402E-B185-94D21C649BDD}" type="sibTrans" cxnId="{EFA189B5-9DED-4E49-93C6-55BA7501EEBA}">
      <dgm:prSet/>
      <dgm:spPr/>
      <dgm:t>
        <a:bodyPr/>
        <a:lstStyle/>
        <a:p>
          <a:endParaRPr lang="en-US"/>
        </a:p>
      </dgm:t>
    </dgm:pt>
    <dgm:pt modelId="{13B2BAA0-08E0-4313-B909-066FEEF7D1B6}">
      <dgm:prSet phldrT="[Text]"/>
      <dgm:spPr/>
      <dgm:t>
        <a:bodyPr/>
        <a:lstStyle/>
        <a:p>
          <a:r>
            <a:rPr lang="en-US" dirty="0"/>
            <a:t>Persecuted Victim</a:t>
          </a:r>
        </a:p>
      </dgm:t>
    </dgm:pt>
    <dgm:pt modelId="{C4FA8F39-8FBD-457F-9318-4E83E09C4414}" type="parTrans" cxnId="{7D280A55-6D76-4BBB-913E-7F05660F2DFB}">
      <dgm:prSet/>
      <dgm:spPr/>
      <dgm:t>
        <a:bodyPr/>
        <a:lstStyle/>
        <a:p>
          <a:endParaRPr lang="en-US"/>
        </a:p>
      </dgm:t>
    </dgm:pt>
    <dgm:pt modelId="{BC510C2D-4BD1-49D6-A487-4ED832A5BA7A}" type="sibTrans" cxnId="{7D280A55-6D76-4BBB-913E-7F05660F2DFB}">
      <dgm:prSet/>
      <dgm:spPr/>
      <dgm:t>
        <a:bodyPr/>
        <a:lstStyle/>
        <a:p>
          <a:endParaRPr lang="en-US"/>
        </a:p>
      </dgm:t>
    </dgm:pt>
    <dgm:pt modelId="{3D95608A-FE02-48C2-BA4C-D552B4EE238B}">
      <dgm:prSet phldrT="[Text]"/>
      <dgm:spPr/>
      <dgm:t>
        <a:bodyPr/>
        <a:lstStyle/>
        <a:p>
          <a:r>
            <a:rPr lang="en-US" dirty="0"/>
            <a:t>Rescued Victim</a:t>
          </a:r>
        </a:p>
      </dgm:t>
    </dgm:pt>
    <dgm:pt modelId="{C0902FE3-4DBA-43A1-8155-2111A73F0E0A}" type="parTrans" cxnId="{52BD8A21-7861-43F5-A2F0-C9FB10A34293}">
      <dgm:prSet/>
      <dgm:spPr/>
      <dgm:t>
        <a:bodyPr/>
        <a:lstStyle/>
        <a:p>
          <a:endParaRPr lang="en-US"/>
        </a:p>
      </dgm:t>
    </dgm:pt>
    <dgm:pt modelId="{DCBFC584-EECE-4471-A593-756ED85C243C}" type="sibTrans" cxnId="{52BD8A21-7861-43F5-A2F0-C9FB10A34293}">
      <dgm:prSet/>
      <dgm:spPr/>
      <dgm:t>
        <a:bodyPr/>
        <a:lstStyle/>
        <a:p>
          <a:endParaRPr lang="en-US"/>
        </a:p>
      </dgm:t>
    </dgm:pt>
    <dgm:pt modelId="{BDBBEB79-6B7E-41F8-86DE-7C8C8531F919}" type="pres">
      <dgm:prSet presAssocID="{D96A4568-7B00-4753-B029-4FD987328BA6}" presName="Name0" presStyleCnt="0">
        <dgm:presLayoutVars>
          <dgm:dir/>
          <dgm:resizeHandles val="exact"/>
        </dgm:presLayoutVars>
      </dgm:prSet>
      <dgm:spPr/>
    </dgm:pt>
    <dgm:pt modelId="{55D8AD2B-C025-4AC1-9259-9DF261FEE1B3}" type="pres">
      <dgm:prSet presAssocID="{FDAA54A6-FE6E-473D-8069-A1043FFE4881}" presName="parTxOnly" presStyleLbl="node1" presStyleIdx="0" presStyleCnt="4">
        <dgm:presLayoutVars>
          <dgm:bulletEnabled val="1"/>
        </dgm:presLayoutVars>
      </dgm:prSet>
      <dgm:spPr/>
    </dgm:pt>
    <dgm:pt modelId="{DE4E3FF7-CAB5-4662-B380-F6AB529D6E61}" type="pres">
      <dgm:prSet presAssocID="{674FC321-11C7-4A16-95D3-1367B1777223}" presName="parSpace" presStyleCnt="0"/>
      <dgm:spPr/>
    </dgm:pt>
    <dgm:pt modelId="{DCBC33B5-6167-4632-B0D9-57966BFE0A10}" type="pres">
      <dgm:prSet presAssocID="{D4FF9728-DBF6-464D-AE5B-17FC7D515720}" presName="parTxOnly" presStyleLbl="node1" presStyleIdx="1" presStyleCnt="4">
        <dgm:presLayoutVars>
          <dgm:bulletEnabled val="1"/>
        </dgm:presLayoutVars>
      </dgm:prSet>
      <dgm:spPr/>
    </dgm:pt>
    <dgm:pt modelId="{D2AF81CD-21A1-4DDF-BEAB-B9C088350D34}" type="pres">
      <dgm:prSet presAssocID="{F82111AB-A08B-402E-B185-94D21C649BDD}" presName="parSpace" presStyleCnt="0"/>
      <dgm:spPr/>
    </dgm:pt>
    <dgm:pt modelId="{8A454DF1-D293-4227-8B28-AF2E0A86BB3D}" type="pres">
      <dgm:prSet presAssocID="{13B2BAA0-08E0-4313-B909-066FEEF7D1B6}" presName="parTxOnly" presStyleLbl="node1" presStyleIdx="2" presStyleCnt="4">
        <dgm:presLayoutVars>
          <dgm:bulletEnabled val="1"/>
        </dgm:presLayoutVars>
      </dgm:prSet>
      <dgm:spPr/>
    </dgm:pt>
    <dgm:pt modelId="{94C336A5-F68B-44B9-A523-201F4C065176}" type="pres">
      <dgm:prSet presAssocID="{BC510C2D-4BD1-49D6-A487-4ED832A5BA7A}" presName="parSpace" presStyleCnt="0"/>
      <dgm:spPr/>
    </dgm:pt>
    <dgm:pt modelId="{03FA7B0F-53FC-4A19-BA1C-D1C0A6372F03}" type="pres">
      <dgm:prSet presAssocID="{3D95608A-FE02-48C2-BA4C-D552B4EE238B}" presName="parTxOnly" presStyleLbl="node1" presStyleIdx="3" presStyleCnt="4">
        <dgm:presLayoutVars>
          <dgm:bulletEnabled val="1"/>
        </dgm:presLayoutVars>
      </dgm:prSet>
      <dgm:spPr/>
    </dgm:pt>
  </dgm:ptLst>
  <dgm:cxnLst>
    <dgm:cxn modelId="{0E55C312-1D87-4058-A48B-3003DE49FC34}" type="presOf" srcId="{FDAA54A6-FE6E-473D-8069-A1043FFE4881}" destId="{55D8AD2B-C025-4AC1-9259-9DF261FEE1B3}" srcOrd="0" destOrd="0" presId="urn:microsoft.com/office/officeart/2005/8/layout/hChevron3"/>
    <dgm:cxn modelId="{52BD8A21-7861-43F5-A2F0-C9FB10A34293}" srcId="{D96A4568-7B00-4753-B029-4FD987328BA6}" destId="{3D95608A-FE02-48C2-BA4C-D552B4EE238B}" srcOrd="3" destOrd="0" parTransId="{C0902FE3-4DBA-43A1-8155-2111A73F0E0A}" sibTransId="{DCBFC584-EECE-4471-A593-756ED85C243C}"/>
    <dgm:cxn modelId="{7D280A55-6D76-4BBB-913E-7F05660F2DFB}" srcId="{D96A4568-7B00-4753-B029-4FD987328BA6}" destId="{13B2BAA0-08E0-4313-B909-066FEEF7D1B6}" srcOrd="2" destOrd="0" parTransId="{C4FA8F39-8FBD-457F-9318-4E83E09C4414}" sibTransId="{BC510C2D-4BD1-49D6-A487-4ED832A5BA7A}"/>
    <dgm:cxn modelId="{B6C21698-E8C7-4F02-941C-DA229EFFB20B}" type="presOf" srcId="{3D95608A-FE02-48C2-BA4C-D552B4EE238B}" destId="{03FA7B0F-53FC-4A19-BA1C-D1C0A6372F03}" srcOrd="0" destOrd="0" presId="urn:microsoft.com/office/officeart/2005/8/layout/hChevron3"/>
    <dgm:cxn modelId="{275D43A7-A4B1-49FA-AB91-3968FE639033}" type="presOf" srcId="{D4FF9728-DBF6-464D-AE5B-17FC7D515720}" destId="{DCBC33B5-6167-4632-B0D9-57966BFE0A10}" srcOrd="0" destOrd="0" presId="urn:microsoft.com/office/officeart/2005/8/layout/hChevron3"/>
    <dgm:cxn modelId="{312197B1-FF02-4A5A-AC1C-F8C4D64A2EBB}" srcId="{D96A4568-7B00-4753-B029-4FD987328BA6}" destId="{FDAA54A6-FE6E-473D-8069-A1043FFE4881}" srcOrd="0" destOrd="0" parTransId="{FD7A8E37-36E1-4D7C-93C3-4F2B39B8390B}" sibTransId="{674FC321-11C7-4A16-95D3-1367B1777223}"/>
    <dgm:cxn modelId="{EFA189B5-9DED-4E49-93C6-55BA7501EEBA}" srcId="{D96A4568-7B00-4753-B029-4FD987328BA6}" destId="{D4FF9728-DBF6-464D-AE5B-17FC7D515720}" srcOrd="1" destOrd="0" parTransId="{FA40338F-30DE-4A6E-8F46-A4426AA3F1A2}" sibTransId="{F82111AB-A08B-402E-B185-94D21C649BDD}"/>
    <dgm:cxn modelId="{8B9DBDED-4233-4B3C-9C40-930F0E8893E1}" type="presOf" srcId="{13B2BAA0-08E0-4313-B909-066FEEF7D1B6}" destId="{8A454DF1-D293-4227-8B28-AF2E0A86BB3D}" srcOrd="0" destOrd="0" presId="urn:microsoft.com/office/officeart/2005/8/layout/hChevron3"/>
    <dgm:cxn modelId="{44A9E0FE-07E2-40FA-BC49-3E39EE0D1077}" type="presOf" srcId="{D96A4568-7B00-4753-B029-4FD987328BA6}" destId="{BDBBEB79-6B7E-41F8-86DE-7C8C8531F919}" srcOrd="0" destOrd="0" presId="urn:microsoft.com/office/officeart/2005/8/layout/hChevron3"/>
    <dgm:cxn modelId="{6F2CC889-C613-42EA-84A7-C38A577867FC}" type="presParOf" srcId="{BDBBEB79-6B7E-41F8-86DE-7C8C8531F919}" destId="{55D8AD2B-C025-4AC1-9259-9DF261FEE1B3}" srcOrd="0" destOrd="0" presId="urn:microsoft.com/office/officeart/2005/8/layout/hChevron3"/>
    <dgm:cxn modelId="{949C4F82-A5EE-4252-AF3D-C6EEBFA2FACD}" type="presParOf" srcId="{BDBBEB79-6B7E-41F8-86DE-7C8C8531F919}" destId="{DE4E3FF7-CAB5-4662-B380-F6AB529D6E61}" srcOrd="1" destOrd="0" presId="urn:microsoft.com/office/officeart/2005/8/layout/hChevron3"/>
    <dgm:cxn modelId="{2E6B9B5E-6F7E-499B-BA5F-E4C78A32F9F5}" type="presParOf" srcId="{BDBBEB79-6B7E-41F8-86DE-7C8C8531F919}" destId="{DCBC33B5-6167-4632-B0D9-57966BFE0A10}" srcOrd="2" destOrd="0" presId="urn:microsoft.com/office/officeart/2005/8/layout/hChevron3"/>
    <dgm:cxn modelId="{3E0F9273-59E5-4DEF-9A48-9101351FA999}" type="presParOf" srcId="{BDBBEB79-6B7E-41F8-86DE-7C8C8531F919}" destId="{D2AF81CD-21A1-4DDF-BEAB-B9C088350D34}" srcOrd="3" destOrd="0" presId="urn:microsoft.com/office/officeart/2005/8/layout/hChevron3"/>
    <dgm:cxn modelId="{07F2ED4A-49B8-423F-8937-233039E3E8E3}" type="presParOf" srcId="{BDBBEB79-6B7E-41F8-86DE-7C8C8531F919}" destId="{8A454DF1-D293-4227-8B28-AF2E0A86BB3D}" srcOrd="4" destOrd="0" presId="urn:microsoft.com/office/officeart/2005/8/layout/hChevron3"/>
    <dgm:cxn modelId="{8E33BED4-5E6C-43E5-8425-519DABF5C321}" type="presParOf" srcId="{BDBBEB79-6B7E-41F8-86DE-7C8C8531F919}" destId="{94C336A5-F68B-44B9-A523-201F4C065176}" srcOrd="5" destOrd="0" presId="urn:microsoft.com/office/officeart/2005/8/layout/hChevron3"/>
    <dgm:cxn modelId="{F8D373E7-F1E2-4541-87EB-14B089FEE4F1}" type="presParOf" srcId="{BDBBEB79-6B7E-41F8-86DE-7C8C8531F919}" destId="{03FA7B0F-53FC-4A19-BA1C-D1C0A6372F03}"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4660701" y="22621"/>
        <a:ext cx="1075134" cy="716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4660701" y="22621"/>
        <a:ext cx="1075134" cy="716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2678" y="0"/>
          <a:ext cx="2342554" cy="762000"/>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2678" y="0"/>
        <a:ext cx="2152054" cy="762000"/>
      </dsp:txXfrm>
    </dsp:sp>
    <dsp:sp modelId="{A8B9006F-ECE3-44B7-9158-9E28D355A26B}">
      <dsp:nvSpPr>
        <dsp:cNvPr id="0" name=""/>
        <dsp:cNvSpPr/>
      </dsp:nvSpPr>
      <dsp:spPr>
        <a:xfrm>
          <a:off x="1876722"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Rescued Victim</a:t>
          </a:r>
        </a:p>
      </dsp:txBody>
      <dsp:txXfrm>
        <a:off x="2257722" y="0"/>
        <a:ext cx="1580554" cy="762000"/>
      </dsp:txXfrm>
    </dsp:sp>
    <dsp:sp modelId="{BA844ED9-32AC-4DA8-AD5E-3F98A97C6B19}">
      <dsp:nvSpPr>
        <dsp:cNvPr id="0" name=""/>
        <dsp:cNvSpPr/>
      </dsp:nvSpPr>
      <dsp:spPr>
        <a:xfrm>
          <a:off x="3750766"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4131766" y="0"/>
        <a:ext cx="1580554" cy="762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8AD2B-C025-4AC1-9259-9DF261FEE1B3}">
      <dsp:nvSpPr>
        <dsp:cNvPr id="0" name=""/>
        <dsp:cNvSpPr/>
      </dsp:nvSpPr>
      <dsp:spPr>
        <a:xfrm>
          <a:off x="1785" y="70246"/>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1785" y="70246"/>
        <a:ext cx="1612701" cy="716756"/>
      </dsp:txXfrm>
    </dsp:sp>
    <dsp:sp modelId="{DCBC33B5-6167-4632-B0D9-57966BFE0A10}">
      <dsp:nvSpPr>
        <dsp:cNvPr id="0" name=""/>
        <dsp:cNvSpPr/>
      </dsp:nvSpPr>
      <dsp:spPr>
        <a:xfrm>
          <a:off x="1435298"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1793676" y="70246"/>
        <a:ext cx="1075134" cy="716756"/>
      </dsp:txXfrm>
    </dsp:sp>
    <dsp:sp modelId="{8A454DF1-D293-4227-8B28-AF2E0A86BB3D}">
      <dsp:nvSpPr>
        <dsp:cNvPr id="0" name=""/>
        <dsp:cNvSpPr/>
      </dsp:nvSpPr>
      <dsp:spPr>
        <a:xfrm>
          <a:off x="2868810"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3227188" y="70246"/>
        <a:ext cx="1075134" cy="716756"/>
      </dsp:txXfrm>
    </dsp:sp>
    <dsp:sp modelId="{03FA7B0F-53FC-4A19-BA1C-D1C0A6372F03}">
      <dsp:nvSpPr>
        <dsp:cNvPr id="0" name=""/>
        <dsp:cNvSpPr/>
      </dsp:nvSpPr>
      <dsp:spPr>
        <a:xfrm>
          <a:off x="4302323"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4660701" y="70246"/>
        <a:ext cx="1075134" cy="7167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a:p>
            <a:endParaRPr lang="en-US" dirty="0"/>
          </a:p>
        </p:txBody>
      </p:sp>
    </p:spTree>
    <p:extLst>
      <p:ext uri="{BB962C8B-B14F-4D97-AF65-F5344CB8AC3E}">
        <p14:creationId xmlns:p14="http://schemas.microsoft.com/office/powerpoint/2010/main" val="2025517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defined three roles in conflict, Persecutor, Rescuer, and Victim, and placed them on an inverted triangle and referred to them as the three aspects (or faces) of drama.  He was interested in acting and chose the term “drama triangle” rather than the term “conflict triangle,” as the Victim in his model is not intended to represent an actual victim.  Still, instead, someone is feeling or acting like a victim.</a:t>
            </a:r>
          </a:p>
          <a:p>
            <a:endParaRPr lang="en-US" dirty="0"/>
          </a:p>
          <a:p>
            <a:r>
              <a:rPr lang="en-US" dirty="0"/>
              <a:t>So, let’s take a quick look at these roles.</a:t>
            </a:r>
          </a:p>
        </p:txBody>
      </p:sp>
    </p:spTree>
    <p:extLst>
      <p:ext uri="{BB962C8B-B14F-4D97-AF65-F5344CB8AC3E}">
        <p14:creationId xmlns:p14="http://schemas.microsoft.com/office/powerpoint/2010/main" val="18497549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authoritative, rigid, and superior.</a:t>
            </a:r>
          </a:p>
          <a:p>
            <a:endParaRPr lang="en-US" dirty="0"/>
          </a:p>
          <a:p>
            <a:r>
              <a:rPr lang="en-US" dirty="0"/>
              <a:t>The Rescuer’s line is, “Let me help you.”  A classic enabler, the Rescuer feels guilty if they do not go to the rescue.</a:t>
            </a:r>
          </a:p>
          <a:p>
            <a:endParaRPr lang="en-US" dirty="0"/>
          </a:p>
          <a:p>
            <a:r>
              <a:rPr lang="en-US" dirty="0"/>
              <a:t>Yet their rescuing has adverse effects as it keeps the Victim dependent and gives the Victim permission to fail.</a:t>
            </a:r>
          </a:p>
          <a:p>
            <a:endParaRPr lang="en-US" dirty="0"/>
          </a:p>
          <a:p>
            <a:r>
              <a:rPr lang="en-US" dirty="0"/>
              <a:t>The Victim’s stance is, “Poor is me!”  The Victim feels victimized, oppressed, helpless, hopeless, powerless, and ashamed, unable to make decisions, solve problems, take pleasure in life, or achieve insight. Therefore, the Victim, if not being persecuted, will seek out a Persecutor and a Rescuer who will save the day and perpetuate the Victim’s negative feelings.</a:t>
            </a:r>
          </a:p>
        </p:txBody>
      </p:sp>
    </p:spTree>
    <p:extLst>
      <p:ext uri="{BB962C8B-B14F-4D97-AF65-F5344CB8AC3E}">
        <p14:creationId xmlns:p14="http://schemas.microsoft.com/office/powerpoint/2010/main" val="9490145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 the conflict.  These enlisted players take on roles that are not static, so various scenarios can occur.  For example, the victim might turn on the rescuer, and the rescuer then switches to persecuting – or, as often happens, a rescuer is encouraged to enter the situation.</a:t>
            </a:r>
          </a:p>
        </p:txBody>
      </p:sp>
    </p:spTree>
    <p:extLst>
      <p:ext uri="{BB962C8B-B14F-4D97-AF65-F5344CB8AC3E}">
        <p14:creationId xmlns:p14="http://schemas.microsoft.com/office/powerpoint/2010/main" val="37866777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 the conflict.  These enlisted players take on roles that are not static, so various scenarios can occur.  For example, the victim might turn on the rescuer, and the rescuer then switches to persecuting – or, as often happens, a rescuer is encouraged to enter the situation.</a:t>
            </a:r>
          </a:p>
        </p:txBody>
      </p:sp>
    </p:spTree>
    <p:extLst>
      <p:ext uri="{BB962C8B-B14F-4D97-AF65-F5344CB8AC3E}">
        <p14:creationId xmlns:p14="http://schemas.microsoft.com/office/powerpoint/2010/main" val="34787609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upon a time, there was a little girl loved by everyone who looked at her, but most of all by her grandmother, and there was nothing that she would not have given to the child.  Once, she gave her a little cap of red velvet.  After that, the girl loved it so much that she would never wear anything else.  So, she was always called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day her mother said, "Little Red Riding Hood, here is a piece of cake and a bottle of wine.  Take them to your grandmother, who is ill and weak, and they will do her good.  Set out before it gets hot, and when you are going, do not go off the path, or you will fall and break the bottle, and your grandmother will get nothing.  And when you go into her room, don't forget to say good morning, and don't peek around before you do it."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will take great care," said Little Red Riding Hood to her mother, and she took the goods to take her grandmother.</a:t>
            </a:r>
          </a:p>
        </p:txBody>
      </p:sp>
    </p:spTree>
    <p:extLst>
      <p:ext uri="{BB962C8B-B14F-4D97-AF65-F5344CB8AC3E}">
        <p14:creationId xmlns:p14="http://schemas.microsoft.com/office/powerpoint/2010/main" val="37591833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woods, about a mile and a half from the village, and just as Little Red Riding Hood entered the woods, a wolf met her.  Little Red Riding Hood did not know what a wicked creature he was and was not afraid of him.</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 day, Little Red Riding Hood,” 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are you going so early in the day,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have you got in your basket?”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 day, so poor sick grandmother is to have something good to make her stronger.”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“Almost another mile into the wood.  Her house stands under the three large oak trees; the nut trees are just below.  You surely must know it,” replied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creature.  What a nice plump mouthful; she will be better to eat than the old woman.  I must act craftily to catch both.”  So he walked for a short time by Little Red Riding Hood’s side, and then she said, “See Little Riding Hood, how pretty the flowers are over there.  Why do you not look around?  I believe, too, that you do not hear how sweetly the little birds are singing.  You walk so gravely as if you were going to school while everything else in the woods is merry.”</a:t>
            </a:r>
          </a:p>
        </p:txBody>
      </p:sp>
    </p:spTree>
    <p:extLst>
      <p:ext uri="{BB962C8B-B14F-4D97-AF65-F5344CB8AC3E}">
        <p14:creationId xmlns:p14="http://schemas.microsoft.com/office/powerpoint/2010/main" val="14438064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about a mile and a half from the village, and just as Little Red Riding Hood entered the wood, a wolf met her.  Little Red Riding Hood did not know what a wicked creature he was and was not afraid of him.</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“Good day, Little Red Riding Hood,” he said.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are you going so early in the day,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have you got in your basket?”</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 day, so poor sick grandmother is to have something good to make her stronger.”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“Almost another mile into the wood.  Her house stands under the three large oak trees; the nut trees are just below.  You surely must know it,” replied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creature.  What a nice plump mouthful; she will be better to eat than the old woman.  I must act craftily to catch both.”  So he walked for a short time by Liddle Red Riding Hood’s side, and then she said, “See Little Riding Hood, how pretty the flowers are over there.  Why do you not look around?  I believe, too, that you hear how sweetly the little birds are singing.  You walk so gravely as if you were going to school while everything else in the woods is merry.”</a:t>
            </a:r>
          </a:p>
        </p:txBody>
      </p:sp>
    </p:spTree>
    <p:extLst>
      <p:ext uri="{BB962C8B-B14F-4D97-AF65-F5344CB8AC3E}">
        <p14:creationId xmlns:p14="http://schemas.microsoft.com/office/powerpoint/2010/main" val="10109876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Little Red Riding Hood raised her eyes, and when she saw the sunbeams dancing here and there through the trees and the pretty flowers growing everywhere, she thought, suppose I take grandmother some fresh flowers.  That would please her so.  It is so early in the day that I shall still get there in good time.  And so she ran from the path into the wood to look for flowers.  And whenever she had picked one, she fancied an even prettier one farther on and ran after it and so got deeper and deeper into the wood.</a:t>
            </a:r>
          </a:p>
        </p:txBody>
      </p:sp>
    </p:spTree>
    <p:extLst>
      <p:ext uri="{BB962C8B-B14F-4D97-AF65-F5344CB8AC3E}">
        <p14:creationId xmlns:p14="http://schemas.microsoft.com/office/powerpoint/2010/main" val="41196775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Meanwhile, the wolf ran straight to the grandmother’s house and knocked on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“Who is there?”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replied the wolf.  “She is bringing cake and wine.  Open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“Lift the latch,” called out the grandmother, “I am too weak and cannot get up.”</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lifted the latch, the door sprang open, and without saying a word, he went straight to the grandmother’s bed and devoured her.  Then he put on her clothes, dressed in her cap, laid himself in the bed, and drew the curtains.</a:t>
            </a:r>
          </a:p>
        </p:txBody>
      </p:sp>
    </p:spTree>
    <p:extLst>
      <p:ext uri="{BB962C8B-B14F-4D97-AF65-F5344CB8AC3E}">
        <p14:creationId xmlns:p14="http://schemas.microsoft.com/office/powerpoint/2010/main" val="17124034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however, had been running around picking flowers, and when she had gathered so many that could carry no more, she remembered her grandmother and set out on her way to her.</a:t>
            </a:r>
          </a:p>
        </p:txBody>
      </p:sp>
    </p:spTree>
    <p:extLst>
      <p:ext uri="{BB962C8B-B14F-4D97-AF65-F5344CB8AC3E}">
        <p14:creationId xmlns:p14="http://schemas.microsoft.com/office/powerpoint/2010/main" val="393232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a:p>
            <a:endParaRPr lang="en-US" dirty="0"/>
          </a:p>
        </p:txBody>
      </p:sp>
    </p:spTree>
    <p:extLst>
      <p:ext uri="{BB962C8B-B14F-4D97-AF65-F5344CB8AC3E}">
        <p14:creationId xmlns:p14="http://schemas.microsoft.com/office/powerpoint/2010/main" val="263160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was surprised to find the cottage door standing open, and when she entered the room, she had such a strange feeling.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called out, “Good morning,” but received no answer.  So she went to bed and drew back the curtains.</a:t>
            </a:r>
          </a:p>
        </p:txBody>
      </p:sp>
    </p:spTree>
    <p:extLst>
      <p:ext uri="{BB962C8B-B14F-4D97-AF65-F5344CB8AC3E}">
        <p14:creationId xmlns:p14="http://schemas.microsoft.com/office/powerpoint/2010/main" val="16001290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lay her grandmother with her cap pulled far over her face and looking very strange.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grandmother,” she said, “what big ears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hear you with, my child,” was the reply.</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big eyes you have,” she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see you with, my dear.”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large hands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hug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but, grandmother, what a terrible big mouth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eat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as the wolf said this, with one bound, he was out of bed and swallowed up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that the wolf’s appetite was appeased, he lay down again in the bed, fell asleep, and began to snore very loudly.</a:t>
            </a:r>
          </a:p>
        </p:txBody>
      </p:sp>
    </p:spTree>
    <p:extLst>
      <p:ext uri="{BB962C8B-B14F-4D97-AF65-F5344CB8AC3E}">
        <p14:creationId xmlns:p14="http://schemas.microsoft.com/office/powerpoint/2010/main" val="6299722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then, the huntsman passed the house and noticed how loud the snoring was. So he thought he should check in on grandmother to see if she needed anything.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he went inside, and when he came to the bed, he saw the wolf lying in it.  “Do I find you here, you old sinner,” he said.  “I have long sought you.”</a:t>
            </a:r>
          </a:p>
        </p:txBody>
      </p:sp>
    </p:spTree>
    <p:extLst>
      <p:ext uri="{BB962C8B-B14F-4D97-AF65-F5344CB8AC3E}">
        <p14:creationId xmlns:p14="http://schemas.microsoft.com/office/powerpoint/2010/main" val="25259280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as he was about to fire at the wolf, it occurred to the huntsman that the wolf might have devoured the grandmother and that she might still be saved, so he did not fire.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Instead, he took a pair of scissors and began to cut open the sleeping wolf's stomach.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making two snipes, he started to see Little Red Riding Hood, and then he made two more snips, and the little girl sprang out.  And after that, the aged grandmother came out alive but scarcely able to breathe.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quickly fetched some stones with which they filled the wolf's belly, and when he awoke, he wanted to run away, but the stones were so heavy that he collapsed at once and fell dead.</a:t>
            </a:r>
          </a:p>
        </p:txBody>
      </p:sp>
    </p:spTree>
    <p:extLst>
      <p:ext uri="{BB962C8B-B14F-4D97-AF65-F5344CB8AC3E}">
        <p14:creationId xmlns:p14="http://schemas.microsoft.com/office/powerpoint/2010/main" val="25127178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three were delighted.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huntsman drew off the wolf’s fur and went home with it.  The grandmother ate the cake, drank the wine that Little Red Riding Hood had brought, and was revived.  But Little Red Riding Hood thought that as long as she lived, she would never leave the path to run into the wood when her mother had forbidden her to do so.</a:t>
            </a:r>
          </a:p>
        </p:txBody>
      </p:sp>
    </p:spTree>
    <p:extLst>
      <p:ext uri="{BB962C8B-B14F-4D97-AF65-F5344CB8AC3E}">
        <p14:creationId xmlns:p14="http://schemas.microsoft.com/office/powerpoint/2010/main" val="15446242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Little Red Riding Hood starts as a Rescuer by taking food and company to her grandmother and providing friendship and directions to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a suspenseful switch, she becomes the Victim of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At the end of the story, Little Red Riding Hood winds up as a Persecutor by sewing stones in the wolf’s belly with the woodsman.</a:t>
            </a:r>
            <a:endParaRPr lang="en-US" dirty="0"/>
          </a:p>
        </p:txBody>
      </p:sp>
    </p:spTree>
    <p:extLst>
      <p:ext uri="{BB962C8B-B14F-4D97-AF65-F5344CB8AC3E}">
        <p14:creationId xmlns:p14="http://schemas.microsoft.com/office/powerpoint/2010/main" val="29523917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Playing two roles</a:t>
            </a:r>
          </a:p>
        </p:txBody>
      </p:sp>
    </p:spTree>
    <p:extLst>
      <p:ext uri="{BB962C8B-B14F-4D97-AF65-F5344CB8AC3E}">
        <p14:creationId xmlns:p14="http://schemas.microsoft.com/office/powerpoint/2010/main" val="10521770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the Pied Piper begins as the Rescuer of the city and the Persecutor of the rates.  He then becomes a Victim of the Persecutor mayor’s double-cross (fee withheld) and, in revenge, switches to the Persecutor of the city’s children.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mayor switches from Victim (of rats), to Rescuer (hiring the Pied Piper), to Persecutor (double-cross), to Victim (his children dead).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children switch from Persecuted Victims (rates) to Rescued Victims to Victims Persecuted by their Rescuer (increased contrast).</a:t>
            </a:r>
          </a:p>
        </p:txBody>
      </p:sp>
    </p:spTree>
    <p:extLst>
      <p:ext uri="{BB962C8B-B14F-4D97-AF65-F5344CB8AC3E}">
        <p14:creationId xmlns:p14="http://schemas.microsoft.com/office/powerpoint/2010/main" val="21041235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Cinderella, the heroine switched from Victim double Persecuted (mother then stepsisters) to Victim tripled Rescued (Fairy godmother than mice then prince), to Victim Persecuted again (after midnight), then Victim Rescued again.</a:t>
            </a:r>
          </a:p>
        </p:txBody>
      </p:sp>
    </p:spTree>
    <p:extLst>
      <p:ext uri="{BB962C8B-B14F-4D97-AF65-F5344CB8AC3E}">
        <p14:creationId xmlns:p14="http://schemas.microsoft.com/office/powerpoint/2010/main" val="2524452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project manager, Bob, is working with a software development team on a new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is under pressure to meet tight deadlines, and Bob feels stressed and overwhelmed.  He notices that one team member, Alice, needs to pull her weight and catch up on her tasks.</a:t>
            </a:r>
          </a:p>
        </p:txBody>
      </p:sp>
    </p:spTree>
    <p:extLst>
      <p:ext uri="{BB962C8B-B14F-4D97-AF65-F5344CB8AC3E}">
        <p14:creationId xmlns:p14="http://schemas.microsoft.com/office/powerpoint/2010/main" val="1652597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a:p>
            <a:endParaRPr lang="en-US" dirty="0"/>
          </a:p>
        </p:txBody>
      </p:sp>
    </p:spTree>
    <p:extLst>
      <p:ext uri="{BB962C8B-B14F-4D97-AF65-F5344CB8AC3E}">
        <p14:creationId xmlns:p14="http://schemas.microsoft.com/office/powerpoint/2010/main" val="37981027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Bob, playing the role of the “Persecutor,” begins to criticize Alice and assign blame for the delays in the project.  Alice, playing the role of the “Victim,” feels attacked and becomes defensive, feeling that her contributions are not valued.</a:t>
            </a:r>
          </a:p>
          <a:p>
            <a:endParaRPr lang="en-US" dirty="0"/>
          </a:p>
        </p:txBody>
      </p:sp>
    </p:spTree>
    <p:extLst>
      <p:ext uri="{BB962C8B-B14F-4D97-AF65-F5344CB8AC3E}">
        <p14:creationId xmlns:p14="http://schemas.microsoft.com/office/powerpoint/2010/main" val="21866035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Alice plays the “Rescuer” role, taking on extra work and trying to make up for her perceived shortcomings. Unfortunately, this only adds to her stress and puts even more pressure on the strained </a:t>
            </a:r>
            <a:r>
              <a:rPr lang="en-US" dirty="0" err="1"/>
              <a:t>project.The</a:t>
            </a:r>
            <a:r>
              <a:rPr lang="en-US" dirty="0"/>
              <a:t> situation spirals out of control, with Bob and Alice each playing their assigned roles and perpetuating the conflict.</a:t>
            </a:r>
          </a:p>
        </p:txBody>
      </p:sp>
    </p:spTree>
    <p:extLst>
      <p:ext uri="{BB962C8B-B14F-4D97-AF65-F5344CB8AC3E}">
        <p14:creationId xmlns:p14="http://schemas.microsoft.com/office/powerpoint/2010/main" val="28791922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 of the team becomes caught in the middle, unsure how to resolve the tension and move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resolve this situation, it is essential to step out of the </a:t>
            </a:r>
            <a:r>
              <a:rPr lang="en-US" dirty="0" err="1"/>
              <a:t>Karpman</a:t>
            </a:r>
            <a:r>
              <a:rPr lang="en-US" dirty="0"/>
              <a:t> Drama Triangle and find a more collaborative and solution-focused approach. This might involve bringing in a mediator, having an open and honest conversation between Bob and Alice, and establishing clear communication and teamwork protocols to prevent similar conflicts in the future.  By breaking the pattern of the drama triangle, the team can work together more effectively and avoid similar conflicts in the future.</a:t>
            </a:r>
          </a:p>
        </p:txBody>
      </p:sp>
    </p:spTree>
    <p:extLst>
      <p:ext uri="{BB962C8B-B14F-4D97-AF65-F5344CB8AC3E}">
        <p14:creationId xmlns:p14="http://schemas.microsoft.com/office/powerpoint/2010/main" val="25059268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are, talking about the 5 primary approaches to conflict resolution and about the group within a conflict, let’s cover some tips that will make you a superstar when it comes to resolving conflict.</a:t>
            </a:r>
          </a:p>
          <a:p>
            <a:endParaRPr lang="en-US" dirty="0"/>
          </a:p>
          <a:p>
            <a:r>
              <a:rPr lang="en-US" dirty="0"/>
              <a:t>11 Tips to Make You a Conflict Resolution Superstar</a:t>
            </a:r>
          </a:p>
          <a:p>
            <a:endParaRPr lang="en-US" dirty="0"/>
          </a:p>
        </p:txBody>
      </p:sp>
    </p:spTree>
    <p:extLst>
      <p:ext uri="{BB962C8B-B14F-4D97-AF65-F5344CB8AC3E}">
        <p14:creationId xmlns:p14="http://schemas.microsoft.com/office/powerpoint/2010/main" val="26572091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tackle the issue after both parties have calmed down.  The absolute worst time to try to get all sides of a conflict to think rationally about something suitable as everything is blowing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want to address the issue early before it becomes a bigger problem, but wait until things have cooled down.  It is challenging to have a productive decision if those involved are angry or upset. Wait until everyone is clear-headed. That could mean taking a 10-minute break, breaking for lunch, or scheduling a separate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whatever it is, give everyone to chance to cool off.</a:t>
            </a:r>
          </a:p>
        </p:txBody>
      </p:sp>
    </p:spTree>
    <p:extLst>
      <p:ext uri="{BB962C8B-B14F-4D97-AF65-F5344CB8AC3E}">
        <p14:creationId xmlns:p14="http://schemas.microsoft.com/office/powerpoint/2010/main" val="3024092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same reactions you are trying to avoid.  Keep an open mind throughout, and try not to assume that the other parties will be unreceptive to your concerns.  Try talking directly with the person you have the conflict with.  Meet in a neutral place, remain calm, and treat the other person respectfully.</a:t>
            </a:r>
          </a:p>
          <a:p>
            <a:endParaRPr lang="en-US" dirty="0"/>
          </a:p>
          <a:p>
            <a:r>
              <a:rPr lang="en-US" dirty="0"/>
              <a:t>This is even more important if you are a manager or leader dealing with conflict in your team.  If the team sees you do not have a positive feeling that the conflict resolution solution will benefit the group, then their hearts will not be in it.</a:t>
            </a:r>
          </a:p>
        </p:txBody>
      </p:sp>
    </p:spTree>
    <p:extLst>
      <p:ext uri="{BB962C8B-B14F-4D97-AF65-F5344CB8AC3E}">
        <p14:creationId xmlns:p14="http://schemas.microsoft.com/office/powerpoint/2010/main" val="19088812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Practice active listening.  Do not fire off concerns when you approach another party about something you disagree with.  Hear them out.  Pay attention, ask questions, try to understand the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Tree>
    <p:extLst>
      <p:ext uri="{BB962C8B-B14F-4D97-AF65-F5344CB8AC3E}">
        <p14:creationId xmlns:p14="http://schemas.microsoft.com/office/powerpoint/2010/main" val="5334267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role in the conflict.  So where do you fit into the conflict?  Did you start something you probably did not mean?  Or even if you meant it, you should not have started it anyway.  Maybe you are the victim, you just wanted to get your work peer-reviewed, and that started a holy war on whether the team should use spaces or tabs.  Or maybe you came in to be the rescuer – and that can be good or bad depending on the purpose of the rescue.</a:t>
            </a:r>
          </a:p>
          <a:p>
            <a:endParaRPr lang="en-US" dirty="0"/>
          </a:p>
          <a:p>
            <a:r>
              <a:rPr lang="en-US" dirty="0"/>
              <a:t>Understanding where you fit in the conflict will take you further down the path of how to resolve the issue.</a:t>
            </a:r>
          </a:p>
        </p:txBody>
      </p:sp>
    </p:spTree>
    <p:extLst>
      <p:ext uri="{BB962C8B-B14F-4D97-AF65-F5344CB8AC3E}">
        <p14:creationId xmlns:p14="http://schemas.microsoft.com/office/powerpoint/2010/main" val="11618423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think about the peer review example I just said.  Let’s assume you have two developers performing a peer review at one of their desks, and an all-out battle ensures whether to use tabs or spaces in their code.  And for the non-developers in the room, that really does happen, although not as often as it used to.  As a project manager, you hear what’s going on and see that this will get worse.  Well, why not pull everyone into a collaboration room and discuss it.  You probably will advert an actual conflict quickly, meaning that it will probably be worth a few moments to have these two developers made for the rest of the day.</a:t>
            </a:r>
          </a:p>
        </p:txBody>
      </p:sp>
    </p:spTree>
    <p:extLst>
      <p:ext uri="{BB962C8B-B14F-4D97-AF65-F5344CB8AC3E}">
        <p14:creationId xmlns:p14="http://schemas.microsoft.com/office/powerpoint/2010/main" val="983729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Seek first to understand.  Try to avoid jumping to conclusions.  So many conflicts originate as simple misunderstandings, misinterpretations, and missed opportunities to clarify another’s intentions.  You can mitigate or prevent so many of your daily conflicts by first seeking to understand those with whom you interact.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simple, this mindset needs to be revised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Tree>
    <p:extLst>
      <p:ext uri="{BB962C8B-B14F-4D97-AF65-F5344CB8AC3E}">
        <p14:creationId xmlns:p14="http://schemas.microsoft.com/office/powerpoint/2010/main" val="141525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a:p>
            <a:endParaRPr lang="en-US" dirty="0"/>
          </a:p>
        </p:txBody>
      </p:sp>
    </p:spTree>
    <p:extLst>
      <p:ext uri="{BB962C8B-B14F-4D97-AF65-F5344CB8AC3E}">
        <p14:creationId xmlns:p14="http://schemas.microsoft.com/office/powerpoint/2010/main" val="2661620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severe as workplace harassment, the problem might require intervention from someone higher up.  When direct attempts and mediation are ineffective,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cause you more grief than you would ever want.</a:t>
            </a:r>
          </a:p>
        </p:txBody>
      </p:sp>
    </p:spTree>
    <p:extLst>
      <p:ext uri="{BB962C8B-B14F-4D97-AF65-F5344CB8AC3E}">
        <p14:creationId xmlns:p14="http://schemas.microsoft.com/office/powerpoint/2010/main" val="38120271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a problem without the formalities (and potential subsequent consequences) of formal mediation.</a:t>
            </a:r>
          </a:p>
          <a:p>
            <a:endParaRPr lang="en-US" dirty="0"/>
          </a:p>
          <a:p>
            <a:r>
              <a:rPr lang="en-US" dirty="0"/>
              <a:t>If an informal meeting does not put the issue to rest, you may need to contact a supervisor to help resolve the conflict.  If you choose formal mediation, be sure of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For example, a third-party observer may quickly point out failures in your argument that you could not accept from a co-worker.  And that is the beauty of mediation – it helps bring the conflict to an objective, level playing field that is fairer for everyone.</a:t>
            </a:r>
          </a:p>
        </p:txBody>
      </p:sp>
    </p:spTree>
    <p:extLst>
      <p:ext uri="{BB962C8B-B14F-4D97-AF65-F5344CB8AC3E}">
        <p14:creationId xmlns:p14="http://schemas.microsoft.com/office/powerpoint/2010/main" val="1804411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a:t>
            </a:r>
          </a:p>
          <a:p>
            <a:endParaRPr lang="en-US" dirty="0"/>
          </a:p>
          <a:p>
            <a:r>
              <a:rPr lang="en-US" dirty="0"/>
              <a:t>Conflict is inevitable – plan for the future.  In the aftermath of a conflict, take some time to consider how you manage your emotions. </a:t>
            </a:r>
          </a:p>
          <a:p>
            <a:endParaRPr lang="en-US" dirty="0"/>
          </a:p>
          <a:p>
            <a:r>
              <a:rPr lang="en-US" dirty="0"/>
              <a:t>How do you experience stress or anger? </a:t>
            </a:r>
          </a:p>
          <a:p>
            <a:endParaRPr lang="en-US" dirty="0"/>
          </a:p>
          <a:p>
            <a:r>
              <a:rPr lang="en-US" dirty="0"/>
              <a:t>What triggers set you off?  How do you tend to react in the face of conflict? </a:t>
            </a:r>
          </a:p>
          <a:p>
            <a:endParaRPr lang="en-US" dirty="0"/>
          </a:p>
          <a:p>
            <a:r>
              <a:rPr lang="en-US" dirty="0"/>
              <a:t>What coping skills do you use? </a:t>
            </a:r>
          </a:p>
          <a:p>
            <a:endParaRPr lang="en-US" dirty="0"/>
          </a:p>
          <a:p>
            <a:r>
              <a:rPr lang="en-US" dirty="0"/>
              <a:t>Are they healthy to use? Then, use this self-awareness to make a plan for handling conflict better the next time one arises.</a:t>
            </a:r>
          </a:p>
          <a:p>
            <a:endParaRPr lang="en-US" dirty="0"/>
          </a:p>
          <a:p>
            <a:r>
              <a:rPr lang="en-US" dirty="0"/>
              <a:t>Each conflict is an opportunity for growth.  Therefore, you should reflect and readjust after one occurs.  Conflicts provide opportunities to better appreciate another perspective, clarify your own interests, strengthen bonds, and discover new ways forward.  Internalizing and growing from these experiences allows you to face tomorrow’s difficulties with greater ease and effectiveness.</a:t>
            </a:r>
          </a:p>
        </p:txBody>
      </p:sp>
    </p:spTree>
    <p:extLst>
      <p:ext uri="{BB962C8B-B14F-4D97-AF65-F5344CB8AC3E}">
        <p14:creationId xmlns:p14="http://schemas.microsoft.com/office/powerpoint/2010/main" val="781424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 conflict.  A conflict-free workspace would be a beautiful place indeed.  However, it is only possible to avoid conflict partially.  You have to learn to expect that conflict will become a part of your work life at some point.</a:t>
            </a:r>
          </a:p>
          <a:p>
            <a:endParaRPr lang="en-US" dirty="0"/>
          </a:p>
          <a:p>
            <a:r>
              <a:rPr lang="en-US" dirty="0"/>
              <a:t>The absolute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tense situations much worse.</a:t>
            </a:r>
          </a:p>
          <a:p>
            <a:endParaRPr lang="en-US" dirty="0"/>
          </a:p>
          <a:p>
            <a:r>
              <a:rPr lang="en-US" dirty="0"/>
              <a:t>As you work to manage the problem, ensure the conflict is resolved for all sides.  If you feel triumphant, but your co-worker is deflated and upset or convinced that the outcome was unfair, there is a good possibility that the problem will flare up again.  Learn better communication skills, though, and you will be a better employee and a happier person.</a:t>
            </a:r>
          </a:p>
        </p:txBody>
      </p:sp>
    </p:spTree>
    <p:extLst>
      <p:ext uri="{BB962C8B-B14F-4D97-AF65-F5344CB8AC3E}">
        <p14:creationId xmlns:p14="http://schemas.microsoft.com/office/powerpoint/2010/main" val="11253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a:p>
            <a:endParaRPr lang="en-US" b="1" dirty="0"/>
          </a:p>
        </p:txBody>
      </p:sp>
    </p:spTree>
    <p:extLst>
      <p:ext uri="{BB962C8B-B14F-4D97-AF65-F5344CB8AC3E}">
        <p14:creationId xmlns:p14="http://schemas.microsoft.com/office/powerpoint/2010/main" val="3536667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can choose the most appropriate method in a given situation.  A leader should understand these approaches in the workplace to help parties resolve conflicts.</a:t>
            </a:r>
          </a:p>
        </p:txBody>
      </p:sp>
    </p:spTree>
    <p:extLst>
      <p:ext uri="{BB962C8B-B14F-4D97-AF65-F5344CB8AC3E}">
        <p14:creationId xmlns:p14="http://schemas.microsoft.com/office/powerpoint/2010/main" val="285708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Tree>
    <p:extLst>
      <p:ext uri="{BB962C8B-B14F-4D97-AF65-F5344CB8AC3E}">
        <p14:creationId xmlns:p14="http://schemas.microsoft.com/office/powerpoint/2010/main" val="2869842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incorporate multiple viewpoints to reach a consensus.</a:t>
            </a:r>
          </a:p>
        </p:txBody>
      </p:sp>
    </p:spTree>
    <p:extLst>
      <p:ext uri="{BB962C8B-B14F-4D97-AF65-F5344CB8AC3E}">
        <p14:creationId xmlns:p14="http://schemas.microsoft.com/office/powerpoint/2010/main" val="74438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involves a rational problem-solving approach.  More succinctly, this approach has disputing parties solve their differences first.</a:t>
            </a:r>
          </a:p>
        </p:txBody>
      </p:sp>
    </p:spTree>
    <p:extLst>
      <p:ext uri="{BB962C8B-B14F-4D97-AF65-F5344CB8AC3E}">
        <p14:creationId xmlns:p14="http://schemas.microsoft.com/office/powerpoint/2010/main" val="2108177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the issues, then</a:t>
            </a:r>
          </a:p>
        </p:txBody>
      </p:sp>
    </p:spTree>
    <p:extLst>
      <p:ext uri="{BB962C8B-B14F-4D97-AF65-F5344CB8AC3E}">
        <p14:creationId xmlns:p14="http://schemas.microsoft.com/office/powerpoint/2010/main" val="364310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your team conversations are something like what this picture depicts.  This is a good discussion about the possibilities.  As the project lead, tech leader, architect, or whatever, you help your team come to sound conclusions using useful conversation tools.</a:t>
            </a:r>
          </a:p>
          <a:p>
            <a:endParaRPr lang="en-US" dirty="0"/>
          </a:p>
          <a:p>
            <a:r>
              <a:rPr lang="en-US" dirty="0"/>
              <a:t>&lt;CLICK&gt;</a:t>
            </a:r>
          </a:p>
          <a:p>
            <a:endParaRPr lang="en-US" dirty="0"/>
          </a:p>
          <a:p>
            <a:r>
              <a:rPr lang="en-US" dirty="0"/>
              <a:t>Team members can become very entrenched in their ideas, and your team conversation might be more like this.  This is alright, but too many meetings like this will wear down your team. </a:t>
            </a:r>
          </a:p>
          <a:p>
            <a:endParaRPr lang="en-US" dirty="0"/>
          </a:p>
          <a:p>
            <a:r>
              <a:rPr lang="en-US" dirty="0"/>
              <a:t>It is here where we can genuinely start seeing conflict.  You can see the poor guy in the middle thinking, “Oh my goodness, are we really going to do this again?”</a:t>
            </a:r>
          </a:p>
          <a:p>
            <a:endParaRPr lang="en-US" dirty="0"/>
          </a:p>
          <a:p>
            <a:r>
              <a:rPr lang="en-US" dirty="0"/>
              <a:t>&lt;CLICK&gt;</a:t>
            </a:r>
          </a:p>
          <a:p>
            <a:endParaRPr lang="en-US" dirty="0"/>
          </a:p>
          <a:p>
            <a:r>
              <a:rPr lang="en-US" dirty="0"/>
              <a:t>Unfortunately, conversations can get more heated and look like this.  Here you can see where things are starting to fall apart. </a:t>
            </a:r>
          </a:p>
          <a:p>
            <a:endParaRPr lang="en-US" dirty="0"/>
          </a:p>
          <a:p>
            <a:r>
              <a:rPr lang="en-US" dirty="0"/>
              <a:t>We have all probably been in a conversation that looked like this.  Hopefully, when you were in such a situation, someone could employ conflict resolution to get you back to the first image.</a:t>
            </a:r>
          </a:p>
        </p:txBody>
      </p:sp>
    </p:spTree>
    <p:extLst>
      <p:ext uri="{BB962C8B-B14F-4D97-AF65-F5344CB8AC3E}">
        <p14:creationId xmlns:p14="http://schemas.microsoft.com/office/powerpoint/2010/main" val="3624063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alternative approaches, and finally</a:t>
            </a:r>
          </a:p>
        </p:txBody>
      </p:sp>
    </p:spTree>
    <p:extLst>
      <p:ext uri="{BB962C8B-B14F-4D97-AF65-F5344CB8AC3E}">
        <p14:creationId xmlns:p14="http://schemas.microsoft.com/office/powerpoint/2010/main" val="122092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solve the problem at hand.</a:t>
            </a:r>
          </a:p>
        </p:txBody>
      </p:sp>
    </p:spTree>
    <p:extLst>
      <p:ext uri="{BB962C8B-B14F-4D97-AF65-F5344CB8AC3E}">
        <p14:creationId xmlns:p14="http://schemas.microsoft.com/office/powerpoint/2010/main" val="2190701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Tree>
    <p:extLst>
      <p:ext uri="{BB962C8B-B14F-4D97-AF65-F5344CB8AC3E}">
        <p14:creationId xmlns:p14="http://schemas.microsoft.com/office/powerpoint/2010/main" val="378922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whole point of collaboration is getting consensus with everyone, so obviously, an excellent time to use is when agreement and commitment of all parties are essential.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done correctly, you will have a win-win solution.</a:t>
            </a:r>
          </a:p>
        </p:txBody>
      </p:sp>
    </p:spTree>
    <p:extLst>
      <p:ext uri="{BB962C8B-B14F-4D97-AF65-F5344CB8AC3E}">
        <p14:creationId xmlns:p14="http://schemas.microsoft.com/office/powerpoint/2010/main" val="2234222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Tree>
    <p:extLst>
      <p:ext uri="{BB962C8B-B14F-4D97-AF65-F5344CB8AC3E}">
        <p14:creationId xmlns:p14="http://schemas.microsoft.com/office/powerpoint/2010/main" val="1768534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to address the interest of more than one stakeholder, then collaborating will be the way to go – Army ROTC example.</a:t>
            </a:r>
          </a:p>
        </p:txBody>
      </p:sp>
    </p:spTree>
    <p:extLst>
      <p:ext uri="{BB962C8B-B14F-4D97-AF65-F5344CB8AC3E}">
        <p14:creationId xmlns:p14="http://schemas.microsoft.com/office/powerpoint/2010/main" val="2427278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trust is to have faith in the honesty, integrity, reliability, and competence of another.  Trust is essential in collaboration.</a:t>
            </a:r>
          </a:p>
        </p:txBody>
      </p:sp>
    </p:spTree>
    <p:extLst>
      <p:ext uri="{BB962C8B-B14F-4D97-AF65-F5344CB8AC3E}">
        <p14:creationId xmlns:p14="http://schemas.microsoft.com/office/powerpoint/2010/main" val="820919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Hand-in-hand with trust is long-term relationships.  Collaboration helps continue trust between parties.</a:t>
            </a:r>
          </a:p>
        </p:txBody>
      </p:sp>
    </p:spTree>
    <p:extLst>
      <p:ext uri="{BB962C8B-B14F-4D97-AF65-F5344CB8AC3E}">
        <p14:creationId xmlns:p14="http://schemas.microsoft.com/office/powerpoint/2010/main" val="11294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Tree>
    <p:extLst>
      <p:ext uri="{BB962C8B-B14F-4D97-AF65-F5344CB8AC3E}">
        <p14:creationId xmlns:p14="http://schemas.microsoft.com/office/powerpoint/2010/main" val="3542214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want to avoid having full responsibility.  Example: project manager working with developers on tech issues</a:t>
            </a:r>
          </a:p>
        </p:txBody>
      </p:sp>
    </p:spTree>
    <p:extLst>
      <p:ext uri="{BB962C8B-B14F-4D97-AF65-F5344CB8AC3E}">
        <p14:creationId xmlns:p14="http://schemas.microsoft.com/office/powerpoint/2010/main" val="337445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But, of course, it could get worse.</a:t>
            </a:r>
          </a:p>
          <a:p>
            <a:endParaRPr lang="en-US" dirty="0"/>
          </a:p>
          <a:p>
            <a:r>
              <a:rPr lang="en-US" dirty="0"/>
              <a:t>Now in all seriousness, you’ll probably never see more than the images on the previous slide.  But not addressing conflict early could result in something more serious.</a:t>
            </a:r>
          </a:p>
        </p:txBody>
      </p:sp>
    </p:spTree>
    <p:extLst>
      <p:ext uri="{BB962C8B-B14F-4D97-AF65-F5344CB8AC3E}">
        <p14:creationId xmlns:p14="http://schemas.microsoft.com/office/powerpoint/2010/main" val="4002782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a:t>
            </a:r>
          </a:p>
          <a:p>
            <a:endParaRPr lang="en-US" dirty="0"/>
          </a:p>
          <a:p>
            <a:r>
              <a:rPr lang="en-US" dirty="0"/>
              <a:t>You are discussing what the issue is and alternatives to the solution, which, by doing so, will allow you to solve the actual problem at hand. However, as you will see with some of the other approaches, you are not necessarily solving the problem that caused the conflict.</a:t>
            </a:r>
          </a:p>
        </p:txBody>
      </p:sp>
    </p:spTree>
    <p:extLst>
      <p:ext uri="{BB962C8B-B14F-4D97-AF65-F5344CB8AC3E}">
        <p14:creationId xmlns:p14="http://schemas.microsoft.com/office/powerpoint/2010/main" val="1848486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Tree>
    <p:extLst>
      <p:ext uri="{BB962C8B-B14F-4D97-AF65-F5344CB8AC3E}">
        <p14:creationId xmlns:p14="http://schemas.microsoft.com/office/powerpoint/2010/main" val="1961487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collaboration promotes mutual trust and respect among the different parties.</a:t>
            </a:r>
          </a:p>
        </p:txBody>
      </p:sp>
    </p:spTree>
    <p:extLst>
      <p:ext uri="{BB962C8B-B14F-4D97-AF65-F5344CB8AC3E}">
        <p14:creationId xmlns:p14="http://schemas.microsoft.com/office/powerpoint/2010/main" val="4244419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collaboration approach will provide a solid foundation for effective collaboration in the future.</a:t>
            </a:r>
          </a:p>
        </p:txBody>
      </p:sp>
    </p:spTree>
    <p:extLst>
      <p:ext uri="{BB962C8B-B14F-4D97-AF65-F5344CB8AC3E}">
        <p14:creationId xmlns:p14="http://schemas.microsoft.com/office/powerpoint/2010/main" val="1758122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for the resulting outcome.</a:t>
            </a:r>
          </a:p>
        </p:txBody>
      </p:sp>
    </p:spTree>
    <p:extLst>
      <p:ext uri="{BB962C8B-B14F-4D97-AF65-F5344CB8AC3E}">
        <p14:creationId xmlns:p14="http://schemas.microsoft.com/office/powerpoint/2010/main" val="3621016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the reputation of a good negotiator and encourage future cooperation.</a:t>
            </a:r>
          </a:p>
        </p:txBody>
      </p:sp>
    </p:spTree>
    <p:extLst>
      <p:ext uri="{BB962C8B-B14F-4D97-AF65-F5344CB8AC3E}">
        <p14:creationId xmlns:p14="http://schemas.microsoft.com/office/powerpoint/2010/main" val="4286586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general rule, the outcome will be less stressful.</a:t>
            </a:r>
          </a:p>
          <a:p>
            <a:endParaRPr lang="en-US" dirty="0"/>
          </a:p>
          <a:p>
            <a:r>
              <a:rPr lang="en-US" dirty="0"/>
              <a:t>Those are some fantastic advantages, but what about the disadvantages?</a:t>
            </a:r>
          </a:p>
        </p:txBody>
      </p:sp>
    </p:spTree>
    <p:extLst>
      <p:ext uri="{BB962C8B-B14F-4D97-AF65-F5344CB8AC3E}">
        <p14:creationId xmlns:p14="http://schemas.microsoft.com/office/powerpoint/2010/main" val="320352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Requires a commitment from all parties.</a:t>
            </a:r>
          </a:p>
        </p:txBody>
      </p:sp>
    </p:spTree>
    <p:extLst>
      <p:ext uri="{BB962C8B-B14F-4D97-AF65-F5344CB8AC3E}">
        <p14:creationId xmlns:p14="http://schemas.microsoft.com/office/powerpoint/2010/main" val="2519457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Reviewing the issue and then looking at alternative solutions may require more time and effort.</a:t>
            </a:r>
          </a:p>
        </p:txBody>
      </p:sp>
    </p:spTree>
    <p:extLst>
      <p:ext uri="{BB962C8B-B14F-4D97-AF65-F5344CB8AC3E}">
        <p14:creationId xmlns:p14="http://schemas.microsoft.com/office/powerpoint/2010/main" val="2766392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practical when the timing is crucial; managing an e-commerce app with an outage 2-hours before a massive Black Friday sale.</a:t>
            </a:r>
          </a:p>
        </p:txBody>
      </p:sp>
    </p:spTree>
    <p:extLst>
      <p:ext uri="{BB962C8B-B14F-4D97-AF65-F5344CB8AC3E}">
        <p14:creationId xmlns:p14="http://schemas.microsoft.com/office/powerpoint/2010/main" val="146916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without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a significant loss of organizational productivity, costing companies $359 billion a year in lost productivity.  Think about that for a second.  Every year, companies lose $359 billion in productivity because employees have difficulty getting along.  That represents 2% of the United States’ gross domestic product and would rank 31st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That shows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is that 95% of those who receive training say it is the biggest driver for success.  This means there are ways to improve the situation; we need to train people.</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other associated costs with that conflict.  But conflict is also a necessary evil.</a:t>
            </a:r>
          </a:p>
        </p:txBody>
      </p:sp>
    </p:spTree>
    <p:extLst>
      <p:ext uri="{BB962C8B-B14F-4D97-AF65-F5344CB8AC3E}">
        <p14:creationId xmlns:p14="http://schemas.microsoft.com/office/powerpoint/2010/main" val="2995825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cooperative relationship.</a:t>
            </a:r>
          </a:p>
        </p:txBody>
      </p:sp>
    </p:spTree>
    <p:extLst>
      <p:ext uri="{BB962C8B-B14F-4D97-AF65-F5344CB8AC3E}">
        <p14:creationId xmlns:p14="http://schemas.microsoft.com/office/powerpoint/2010/main" val="848504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Tree>
    <p:extLst>
      <p:ext uri="{BB962C8B-B14F-4D97-AF65-F5344CB8AC3E}">
        <p14:creationId xmlns:p14="http://schemas.microsoft.com/office/powerpoint/2010/main" val="423610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As a result, both parties give up something to make a decision and leave with some degree of satisfaction.</a:t>
            </a:r>
          </a:p>
        </p:txBody>
      </p:sp>
    </p:spTree>
    <p:extLst>
      <p:ext uri="{BB962C8B-B14F-4D97-AF65-F5344CB8AC3E}">
        <p14:creationId xmlns:p14="http://schemas.microsoft.com/office/powerpoint/2010/main" val="2371727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considered a lose-lose situation since no party gets everything they want.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p:txBody>
      </p:sp>
    </p:spTree>
    <p:extLst>
      <p:ext uri="{BB962C8B-B14F-4D97-AF65-F5344CB8AC3E}">
        <p14:creationId xmlns:p14="http://schemas.microsoft.com/office/powerpoint/2010/main" val="2262008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sold right, this can look as if post parties win and there are times where that is just the case.  Examples 2 weeks/4 weeks.</a:t>
            </a:r>
          </a:p>
        </p:txBody>
      </p:sp>
    </p:spTree>
    <p:extLst>
      <p:ext uri="{BB962C8B-B14F-4D97-AF65-F5344CB8AC3E}">
        <p14:creationId xmlns:p14="http://schemas.microsoft.com/office/powerpoint/2010/main" val="1740429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Tree>
    <p:extLst>
      <p:ext uri="{BB962C8B-B14F-4D97-AF65-F5344CB8AC3E}">
        <p14:creationId xmlns:p14="http://schemas.microsoft.com/office/powerpoint/2010/main" val="1012343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need an expedient solution on a complex issue where you do not have time to make a more elaborate approach. Again, think back to the e-commerce example.</a:t>
            </a:r>
          </a:p>
        </p:txBody>
      </p:sp>
    </p:spTree>
    <p:extLst>
      <p:ext uri="{BB962C8B-B14F-4D97-AF65-F5344CB8AC3E}">
        <p14:creationId xmlns:p14="http://schemas.microsoft.com/office/powerpoint/2010/main" val="4034672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to a complex issue where you do not have time to make a more elaborate approach.  Think back to the e-commerce example.</a:t>
            </a:r>
          </a:p>
        </p:txBody>
      </p:sp>
    </p:spTree>
    <p:extLst>
      <p:ext uri="{BB962C8B-B14F-4D97-AF65-F5344CB8AC3E}">
        <p14:creationId xmlns:p14="http://schemas.microsoft.com/office/powerpoint/2010/main" val="2162710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Tree>
    <p:extLst>
      <p:ext uri="{BB962C8B-B14F-4D97-AF65-F5344CB8AC3E}">
        <p14:creationId xmlns:p14="http://schemas.microsoft.com/office/powerpoint/2010/main" val="684542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force does not work.</a:t>
            </a:r>
          </a:p>
        </p:txBody>
      </p:sp>
    </p:spTree>
    <p:extLst>
      <p:ext uri="{BB962C8B-B14F-4D97-AF65-F5344CB8AC3E}">
        <p14:creationId xmlns:p14="http://schemas.microsoft.com/office/powerpoint/2010/main" val="375460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employees report positive outcomes from conflict that would NOT have been realized with some form of conflict.</a:t>
            </a:r>
          </a:p>
        </p:txBody>
      </p:sp>
    </p:spTree>
    <p:extLst>
      <p:ext uri="{BB962C8B-B14F-4D97-AF65-F5344CB8AC3E}">
        <p14:creationId xmlns:p14="http://schemas.microsoft.com/office/powerpoint/2010/main" val="4045756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generally generate a faster resolution to your issue. In addition, because you are not looking at the root of the problems and doing analysis like you would with collaboration, this approach should produce faster results than other approaches.</a:t>
            </a:r>
          </a:p>
        </p:txBody>
      </p:sp>
    </p:spTree>
    <p:extLst>
      <p:ext uri="{BB962C8B-B14F-4D97-AF65-F5344CB8AC3E}">
        <p14:creationId xmlns:p14="http://schemas.microsoft.com/office/powerpoint/2010/main" val="3344573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Tree>
    <p:extLst>
      <p:ext uri="{BB962C8B-B14F-4D97-AF65-F5344CB8AC3E}">
        <p14:creationId xmlns:p14="http://schemas.microsoft.com/office/powerpoint/2010/main" val="2443061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Tree>
    <p:extLst>
      <p:ext uri="{BB962C8B-B14F-4D97-AF65-F5344CB8AC3E}">
        <p14:creationId xmlns:p14="http://schemas.microsoft.com/office/powerpoint/2010/main" val="792150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Both parties are still looking for more.</a:t>
            </a:r>
          </a:p>
        </p:txBody>
      </p:sp>
    </p:spTree>
    <p:extLst>
      <p:ext uri="{BB962C8B-B14F-4D97-AF65-F5344CB8AC3E}">
        <p14:creationId xmlns:p14="http://schemas.microsoft.com/office/powerpoint/2010/main" val="1750327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a:t>
            </a:r>
          </a:p>
          <a:p>
            <a:endParaRPr lang="en-US" dirty="0"/>
          </a:p>
          <a:p>
            <a:r>
              <a:rPr lang="en-US" dirty="0"/>
              <a:t>Both sides tend to think that they gave up too much, so trust Is not built up.</a:t>
            </a:r>
          </a:p>
        </p:txBody>
      </p:sp>
    </p:spTree>
    <p:extLst>
      <p:ext uri="{BB962C8B-B14F-4D97-AF65-F5344CB8AC3E}">
        <p14:creationId xmlns:p14="http://schemas.microsoft.com/office/powerpoint/2010/main" val="2741187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require close monitoring and control to ensure agreements are met.</a:t>
            </a:r>
          </a:p>
        </p:txBody>
      </p:sp>
    </p:spTree>
    <p:extLst>
      <p:ext uri="{BB962C8B-B14F-4D97-AF65-F5344CB8AC3E}">
        <p14:creationId xmlns:p14="http://schemas.microsoft.com/office/powerpoint/2010/main" val="2818685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Tree>
    <p:extLst>
      <p:ext uri="{BB962C8B-B14F-4D97-AF65-F5344CB8AC3E}">
        <p14:creationId xmlns:p14="http://schemas.microsoft.com/office/powerpoint/2010/main" val="2807767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need to perceive the alternative option as a significant threat.</a:t>
            </a:r>
          </a:p>
          <a:p>
            <a:endParaRPr lang="en-US" dirty="0"/>
          </a:p>
          <a:p>
            <a:r>
              <a:rPr lang="en-US" dirty="0"/>
              <a:t>Simply put, this approach accommodates the concerns of other people first rather than one’s own concerns.  This technique emphasizes agreement rather than differences of opinion.</a:t>
            </a:r>
          </a:p>
          <a:p>
            <a:endParaRPr lang="en-US" dirty="0"/>
          </a:p>
          <a:p>
            <a:r>
              <a:rPr lang="en-US" dirty="0"/>
              <a:t>Here’s an analogy to explain accommodation:  When driving in traffic, I often see someone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Tree>
    <p:extLst>
      <p:ext uri="{BB962C8B-B14F-4D97-AF65-F5344CB8AC3E}">
        <p14:creationId xmlns:p14="http://schemas.microsoft.com/office/powerpoint/2010/main" val="1424208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Necessary to provide temporary relief from a conflict or buy time until you are in a better to respond or push back</a:t>
            </a:r>
          </a:p>
        </p:txBody>
      </p:sp>
    </p:spTree>
    <p:extLst>
      <p:ext uri="{BB962C8B-B14F-4D97-AF65-F5344CB8AC3E}">
        <p14:creationId xmlns:p14="http://schemas.microsoft.com/office/powerpoint/2010/main" val="1749095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driver that just had to get in front of me.</a:t>
            </a:r>
          </a:p>
        </p:txBody>
      </p:sp>
    </p:spTree>
    <p:extLst>
      <p:ext uri="{BB962C8B-B14F-4D97-AF65-F5344CB8AC3E}">
        <p14:creationId xmlns:p14="http://schemas.microsoft.com/office/powerpoint/2010/main" val="238014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a:p>
            <a:endParaRPr lang="en-US" dirty="0"/>
          </a:p>
        </p:txBody>
      </p:sp>
    </p:spTree>
    <p:extLst>
      <p:ext uri="{BB962C8B-B14F-4D97-AF65-F5344CB8AC3E}">
        <p14:creationId xmlns:p14="http://schemas.microsoft.com/office/powerpoint/2010/main" val="2022891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must shut up, swallow your pride, and get that you are wrong.  It’s not giving up; it’s called growing up.</a:t>
            </a:r>
          </a:p>
        </p:txBody>
      </p:sp>
    </p:spTree>
    <p:extLst>
      <p:ext uri="{BB962C8B-B14F-4D97-AF65-F5344CB8AC3E}">
        <p14:creationId xmlns:p14="http://schemas.microsoft.com/office/powerpoint/2010/main" val="137698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Tree>
    <p:extLst>
      <p:ext uri="{BB962C8B-B14F-4D97-AF65-F5344CB8AC3E}">
        <p14:creationId xmlns:p14="http://schemas.microsoft.com/office/powerpoint/2010/main" val="34327616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cases, accommodation will help to protect more critical interests while giving up on some less important ones.  Someone will lose something, but if what is being lost is less important than what is gained, there is a significant benefit to gaining that big advantage.  Go back to my driving analogy.</a:t>
            </a:r>
          </a:p>
        </p:txBody>
      </p:sp>
    </p:spTree>
    <p:extLst>
      <p:ext uri="{BB962C8B-B14F-4D97-AF65-F5344CB8AC3E}">
        <p14:creationId xmlns:p14="http://schemas.microsoft.com/office/powerpoint/2010/main" val="4057565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for reassessing the situation from a different angle.  This is especially true when resolving a conflict you are directly involved in.  By giving up what you want and letting the other get what they want, you will be in an excellent position to see the situation from the other person’s perspective. </a:t>
            </a:r>
          </a:p>
        </p:txBody>
      </p:sp>
    </p:spTree>
    <p:extLst>
      <p:ext uri="{BB962C8B-B14F-4D97-AF65-F5344CB8AC3E}">
        <p14:creationId xmlns:p14="http://schemas.microsoft.com/office/powerpoint/2010/main" val="32378507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Accommodating makes it more challenging to transition to a win-win solution in the future.  While not always possible, we all wish to get a win-win solution.  Still, the accommodation approach provides a lose-win solution – someone has to “lose” for the accommodation approach to be successful.  So let’s say you have used the accommodation approach to get a temporary solution to get work done with the thought that after an important deadline, you will go back and work on a win-win solution using maybe the collaboration approach.</a:t>
            </a:r>
          </a:p>
          <a:p>
            <a:endParaRPr lang="en-US" dirty="0"/>
          </a:p>
          <a:p>
            <a:r>
              <a:rPr lang="en-US" dirty="0"/>
              <a:t>Or you realized what is better is a lose/lose solution because, in the end, that is what is better for the team, so you want to use the comprise approach.  Well, once one side has won, it will be much harder to get the winner back to the table and possibly “lose” what they have already “won.”</a:t>
            </a:r>
          </a:p>
        </p:txBody>
      </p:sp>
    </p:spTree>
    <p:extLst>
      <p:ext uri="{BB962C8B-B14F-4D97-AF65-F5344CB8AC3E}">
        <p14:creationId xmlns:p14="http://schemas.microsoft.com/office/powerpoint/2010/main" val="2282901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a:t>
            </a:r>
          </a:p>
          <a:p>
            <a:endParaRPr lang="en-US" dirty="0"/>
          </a:p>
          <a:p>
            <a:r>
              <a:rPr lang="en-US" dirty="0"/>
              <a:t>I have seen it personally where I used accommodation because I needed a quick solution so my team could get back to what is essential – work – and I will see where others not involved did not like my response.  This is especially true for my project managers as they might not like that someone won while someone lost, or more importantly, they might not like WHO won. </a:t>
            </a:r>
          </a:p>
          <a:p>
            <a:endParaRPr lang="en-US" dirty="0"/>
          </a:p>
          <a:p>
            <a:r>
              <a:rPr lang="en-US" dirty="0"/>
              <a:t>Now when this does happen, you have to work it out with those supporters so that they understand why you want to go down one path instead of another.</a:t>
            </a:r>
          </a:p>
        </p:txBody>
      </p:sp>
    </p:spTree>
    <p:extLst>
      <p:ext uri="{BB962C8B-B14F-4D97-AF65-F5344CB8AC3E}">
        <p14:creationId xmlns:p14="http://schemas.microsoft.com/office/powerpoint/2010/main" val="19812698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Tree>
    <p:extLst>
      <p:ext uri="{BB962C8B-B14F-4D97-AF65-F5344CB8AC3E}">
        <p14:creationId xmlns:p14="http://schemas.microsoft.com/office/powerpoint/2010/main" val="3220051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technique involves pushing one's viewpoint at the expense of another and will generate a win-lose solution.  When using this approach, an individual firmly pushes their own concerns despite the other person's resistance.</a:t>
            </a:r>
            <a:endParaRPr lang="en-US" sz="1200" dirty="0">
              <a:solidFill>
                <a:schemeClr val="bg1"/>
              </a:solidFill>
            </a:endParaRPr>
          </a:p>
        </p:txBody>
      </p:sp>
    </p:spTree>
    <p:extLst>
      <p:ext uri="{BB962C8B-B14F-4D97-AF65-F5344CB8AC3E}">
        <p14:creationId xmlns:p14="http://schemas.microsoft.com/office/powerpoint/2010/main" val="38238588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Assertiveness is the hallmark of this approach and those employing this approach.</a:t>
            </a:r>
            <a:endParaRPr lang="en-US" sz="1200" dirty="0">
              <a:solidFill>
                <a:schemeClr val="bg1"/>
              </a:solidFill>
            </a:endParaRPr>
          </a:p>
        </p:txBody>
      </p:sp>
    </p:spTree>
    <p:extLst>
      <p:ext uri="{BB962C8B-B14F-4D97-AF65-F5344CB8AC3E}">
        <p14:creationId xmlns:p14="http://schemas.microsoft.com/office/powerpoint/2010/main" val="23867948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this approach, you aim to address the conflict head-on.  It might involve high emotions as the parties establish positions in what can sometimes evolve into hostile communications.</a:t>
            </a:r>
            <a:endParaRPr lang="en-US" sz="1200" dirty="0">
              <a:solidFill>
                <a:schemeClr val="bg1"/>
              </a:solidFill>
            </a:endParaRPr>
          </a:p>
        </p:txBody>
      </p:sp>
    </p:spTree>
    <p:extLst>
      <p:ext uri="{BB962C8B-B14F-4D97-AF65-F5344CB8AC3E}">
        <p14:creationId xmlns:p14="http://schemas.microsoft.com/office/powerpoint/2010/main" val="190331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a:p>
            <a:endParaRPr lang="en-US" dirty="0"/>
          </a:p>
        </p:txBody>
      </p:sp>
    </p:spTree>
    <p:extLst>
      <p:ext uri="{BB962C8B-B14F-4D97-AF65-F5344CB8AC3E}">
        <p14:creationId xmlns:p14="http://schemas.microsoft.com/office/powerpoint/2010/main" val="4956921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endParaRPr>
          </a:p>
        </p:txBody>
      </p:sp>
    </p:spTree>
    <p:extLst>
      <p:ext uri="{BB962C8B-B14F-4D97-AF65-F5344CB8AC3E}">
        <p14:creationId xmlns:p14="http://schemas.microsoft.com/office/powerpoint/2010/main" val="1100027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do we use such a "forceful"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apparent time is when all other, less forceful methods do not work or are ineffective. For example, suppose you have worked long on the complex to get collaboration, compromise, or even accommodation to work but have yet to be successful. In that case, you will likely have to resort to using the Force approach to resolve the conflict and get people back working.</a:t>
            </a:r>
          </a:p>
        </p:txBody>
      </p:sp>
    </p:spTree>
    <p:extLst>
      <p:ext uri="{BB962C8B-B14F-4D97-AF65-F5344CB8AC3E}">
        <p14:creationId xmlns:p14="http://schemas.microsoft.com/office/powerpoint/2010/main" val="35679725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stand up for your rights and resist aggression and pressure from others.  But, as leaders, there are times when we need to assert our professional needs over others. </a:t>
            </a:r>
          </a:p>
          <a:p>
            <a:endParaRPr lang="en-US" dirty="0"/>
          </a:p>
          <a:p>
            <a:r>
              <a:rPr lang="en-US" dirty="0"/>
              <a:t>Generally, you have become a leader because you are a trusted professional, earned the right, and have the experience to be correct.  But be careful when using this approach when standing up for yourself, as perception can quickly change, and you are viewed as a dictator.</a:t>
            </a:r>
          </a:p>
        </p:txBody>
      </p:sp>
    </p:spTree>
    <p:extLst>
      <p:ext uri="{BB962C8B-B14F-4D97-AF65-F5344CB8AC3E}">
        <p14:creationId xmlns:p14="http://schemas.microsoft.com/office/powerpoint/2010/main" val="36647214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stop aggression.</a:t>
            </a:r>
          </a:p>
        </p:txBody>
      </p:sp>
    </p:spTree>
    <p:extLst>
      <p:ext uri="{BB962C8B-B14F-4D97-AF65-F5344CB8AC3E}">
        <p14:creationId xmlns:p14="http://schemas.microsoft.com/office/powerpoint/2010/main" val="2676225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healthy beings.  Well, then, maybe you need to start with the force approach to resolving that conflict that has been going on for a long time.</a:t>
            </a:r>
          </a:p>
        </p:txBody>
      </p:sp>
    </p:spTree>
    <p:extLst>
      <p:ext uri="{BB962C8B-B14F-4D97-AF65-F5344CB8AC3E}">
        <p14:creationId xmlns:p14="http://schemas.microsoft.com/office/powerpoint/2010/main" val="10500621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may provide a quick resolution to a conflict.  There is not a lot of back-and-forth discussion from the different sides – actually, there might not be any discussion – so this approach tends to generate results pretty quickly.</a:t>
            </a:r>
          </a:p>
        </p:txBody>
      </p:sp>
    </p:spTree>
    <p:extLst>
      <p:ext uri="{BB962C8B-B14F-4D97-AF65-F5344CB8AC3E}">
        <p14:creationId xmlns:p14="http://schemas.microsoft.com/office/powerpoint/2010/main" val="39291323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 respect when the action responds to aggression or hostility.  The self-esteem part is evident since the one using the technique gets what the enactor wants. But you might say that even if you get some respect by using this approach, that respect is probably short-lived.  Well, that can be the case, but only sometimes.  Example of Ferdinand Marcos – 1986 uprising.</a:t>
            </a:r>
          </a:p>
        </p:txBody>
      </p:sp>
    </p:spTree>
    <p:extLst>
      <p:ext uri="{BB962C8B-B14F-4D97-AF65-F5344CB8AC3E}">
        <p14:creationId xmlns:p14="http://schemas.microsoft.com/office/powerpoint/2010/main" val="39029851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may negatively affect your relationship with the opponent in the long run.  Just like in my example with President Marcos, he continued to use the force approach, and it caused strife among the people to the point that there was a public demonstration and the city of Manila was overrun by the opposition.  So you must be careful when using this approach to avoid becoming a dictator.</a:t>
            </a:r>
          </a:p>
        </p:txBody>
      </p:sp>
    </p:spTree>
    <p:extLst>
      <p:ext uri="{BB962C8B-B14F-4D97-AF65-F5344CB8AC3E}">
        <p14:creationId xmlns:p14="http://schemas.microsoft.com/office/powerpoint/2010/main" val="15844555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may cause the opponent to react the same way, even if the opponent did not intend to be forceful initially.  The concept of the flight-or-fight response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Tree>
    <p:extLst>
      <p:ext uri="{BB962C8B-B14F-4D97-AF65-F5344CB8AC3E}">
        <p14:creationId xmlns:p14="http://schemas.microsoft.com/office/powerpoint/2010/main" val="543564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require a lot of energy and be exhausting to some individuals.  Using something like the accommodation approach to resolve conflict can be much easier.  However, because there can be some resistance – at least at first – this can be tiring to the one enacting the technique.</a:t>
            </a:r>
          </a:p>
        </p:txBody>
      </p:sp>
    </p:spTree>
    <p:extLst>
      <p:ext uri="{BB962C8B-B14F-4D97-AF65-F5344CB8AC3E}">
        <p14:creationId xmlns:p14="http://schemas.microsoft.com/office/powerpoint/2010/main" val="3486377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wise old woman thought about their problem for some time and finally said that since she could no longer ride her camel that she would give them the camel.</a:t>
            </a:r>
          </a:p>
          <a:p>
            <a:endParaRPr lang="en-US" dirty="0"/>
          </a:p>
        </p:txBody>
      </p:sp>
    </p:spTree>
    <p:extLst>
      <p:ext uri="{BB962C8B-B14F-4D97-AF65-F5344CB8AC3E}">
        <p14:creationId xmlns:p14="http://schemas.microsoft.com/office/powerpoint/2010/main" val="21025717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critical in my mind is that using the force approach does not take advantage of the strong points of the other side’s position.  You are probably not even listening to what the other side says.  And if you do, you are not taking advantage of their solutions.</a:t>
            </a:r>
          </a:p>
        </p:txBody>
      </p:sp>
    </p:spTree>
    <p:extLst>
      <p:ext uri="{BB962C8B-B14F-4D97-AF65-F5344CB8AC3E}">
        <p14:creationId xmlns:p14="http://schemas.microsoft.com/office/powerpoint/2010/main" val="3173761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Tree>
    <p:extLst>
      <p:ext uri="{BB962C8B-B14F-4D97-AF65-F5344CB8AC3E}">
        <p14:creationId xmlns:p14="http://schemas.microsoft.com/office/powerpoint/2010/main" val="42643202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technique, the parties retreat or postpone a decision on a problem.</a:t>
            </a:r>
          </a:p>
        </p:txBody>
      </p:sp>
    </p:spTree>
    <p:extLst>
      <p:ext uri="{BB962C8B-B14F-4D97-AF65-F5344CB8AC3E}">
        <p14:creationId xmlns:p14="http://schemas.microsoft.com/office/powerpoint/2010/main" val="2018890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Dealing with problems is a PMI-ism; therefore, withdrawal is usually not the best choice for resolving conflict, though there may be situations where it is necessary.</a:t>
            </a:r>
          </a:p>
        </p:txBody>
      </p:sp>
    </p:spTree>
    <p:extLst>
      <p:ext uri="{BB962C8B-B14F-4D97-AF65-F5344CB8AC3E}">
        <p14:creationId xmlns:p14="http://schemas.microsoft.com/office/powerpoint/2010/main" val="32558058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not giving up; it’s just sidestepping or postponing the issue.</a:t>
            </a:r>
          </a:p>
        </p:txBody>
      </p:sp>
    </p:spTree>
    <p:extLst>
      <p:ext uri="{BB962C8B-B14F-4D97-AF65-F5344CB8AC3E}">
        <p14:creationId xmlns:p14="http://schemas.microsoft.com/office/powerpoint/2010/main" val="40232303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it because you are lazy – which would be a lousy reason to withdraw from a conflict.</a:t>
            </a:r>
          </a:p>
          <a:p>
            <a:endParaRPr lang="en-US" dirty="0"/>
          </a:p>
          <a:p>
            <a:r>
              <a:rPr lang="en-US" dirty="0"/>
              <a:t>The issue is trivial and not worth the effort.  Conflict comes in all shapes and sizes; some will not warrant your attention.</a:t>
            </a:r>
          </a:p>
        </p:txBody>
      </p:sp>
    </p:spTree>
    <p:extLst>
      <p:ext uri="{BB962C8B-B14F-4D97-AF65-F5344CB8AC3E}">
        <p14:creationId xmlns:p14="http://schemas.microsoft.com/office/powerpoint/2010/main" val="6815419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you do not have time to deal with them. </a:t>
            </a:r>
          </a:p>
          <a:p>
            <a:endParaRPr lang="en-US" dirty="0"/>
          </a:p>
          <a:p>
            <a:r>
              <a:rPr lang="en-US" dirty="0"/>
              <a:t>Again, if you are a leader, you live a busy life and need more time to get into every little conflict.</a:t>
            </a:r>
          </a:p>
        </p:txBody>
      </p:sp>
    </p:spTree>
    <p:extLst>
      <p:ext uri="{BB962C8B-B14F-4D97-AF65-F5344CB8AC3E}">
        <p14:creationId xmlns:p14="http://schemas.microsoft.com/office/powerpoint/2010/main" val="37493557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there might be better times or places to confront the issue, or you need more time to think and collect information before you act.  This is a common use of the withdrawal approach – or at least it should be.</a:t>
            </a:r>
          </a:p>
          <a:p>
            <a:endParaRPr lang="en-US" dirty="0"/>
          </a:p>
          <a:p>
            <a:r>
              <a:rPr lang="en-US" dirty="0"/>
              <a:t>Example of technical debt.</a:t>
            </a:r>
          </a:p>
        </p:txBody>
      </p:sp>
    </p:spTree>
    <p:extLst>
      <p:ext uri="{BB962C8B-B14F-4D97-AF65-F5344CB8AC3E}">
        <p14:creationId xmlns:p14="http://schemas.microsoft.com/office/powerpoint/2010/main" val="22544574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meeting your concerns, you would have to put forth unreasonable efforts.</a:t>
            </a:r>
          </a:p>
        </p:txBody>
      </p:sp>
    </p:spTree>
    <p:extLst>
      <p:ext uri="{BB962C8B-B14F-4D97-AF65-F5344CB8AC3E}">
        <p14:creationId xmlns:p14="http://schemas.microsoft.com/office/powerpoint/2010/main" val="32131876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Tree>
    <p:extLst>
      <p:ext uri="{BB962C8B-B14F-4D97-AF65-F5344CB8AC3E}">
        <p14:creationId xmlns:p14="http://schemas.microsoft.com/office/powerpoint/2010/main" val="2098806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they had 18 camels.  The first son took his half</a:t>
            </a:r>
          </a:p>
          <a:p>
            <a:endParaRPr lang="en-US" dirty="0"/>
          </a:p>
        </p:txBody>
      </p:sp>
    </p:spTree>
    <p:extLst>
      <p:ext uri="{BB962C8B-B14F-4D97-AF65-F5344CB8AC3E}">
        <p14:creationId xmlns:p14="http://schemas.microsoft.com/office/powerpoint/2010/main" val="3497169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cannot handle the conflict, such as when you are too emotionally involved, another can handle it better.  If you are emotionally involved, it’s probably better to take a step back and let someone else come in.</a:t>
            </a:r>
          </a:p>
        </p:txBody>
      </p:sp>
    </p:spTree>
    <p:extLst>
      <p:ext uri="{BB962C8B-B14F-4D97-AF65-F5344CB8AC3E}">
        <p14:creationId xmlns:p14="http://schemas.microsoft.com/office/powerpoint/2010/main" val="9470536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opponent is forcing or attempting aggression, you may withdraw and postpone your response until you are in more favorable circumstances to push back.</a:t>
            </a:r>
          </a:p>
        </p:txBody>
      </p:sp>
    </p:spTree>
    <p:extLst>
      <p:ext uri="{BB962C8B-B14F-4D97-AF65-F5344CB8AC3E}">
        <p14:creationId xmlns:p14="http://schemas.microsoft.com/office/powerpoint/2010/main" val="26765913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low-stress approach when the conflict is short. But, of course, there are times when we see that the conflict will be short, so instead of creating a bunch of stress trying to solve the conflict, the withdrawal approach provides a way to lower the tension all around.</a:t>
            </a:r>
          </a:p>
        </p:txBody>
      </p:sp>
    </p:spTree>
    <p:extLst>
      <p:ext uri="{BB962C8B-B14F-4D97-AF65-F5344CB8AC3E}">
        <p14:creationId xmlns:p14="http://schemas.microsoft.com/office/powerpoint/2010/main" val="3002977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withdrawal approach gives you the ability and time to focus on more important or urgent issues instead.  As I have said, you will have all sorts of conflicts come your way, and they all deserve a different level of attention.</a:t>
            </a:r>
          </a:p>
        </p:txBody>
      </p:sp>
    </p:spTree>
    <p:extLst>
      <p:ext uri="{BB962C8B-B14F-4D97-AF65-F5344CB8AC3E}">
        <p14:creationId xmlns:p14="http://schemas.microsoft.com/office/powerpoint/2010/main" val="33169342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withdrawal approach gives you time to prepare and collect information before acting.</a:t>
            </a:r>
          </a:p>
        </p:txBody>
      </p:sp>
    </p:spTree>
    <p:extLst>
      <p:ext uri="{BB962C8B-B14F-4D97-AF65-F5344CB8AC3E}">
        <p14:creationId xmlns:p14="http://schemas.microsoft.com/office/powerpoint/2010/main" val="4000766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significant disadvantage is that using this technique may weaken or lose your position; not acting may be interpreted as an agreement.  Using withdrawing strategies without negatively affecting your position requires particular skill and experience.  You do not want to be considered weak, as you will no longer be a leader.</a:t>
            </a:r>
          </a:p>
        </p:txBody>
      </p:sp>
    </p:spTree>
    <p:extLst>
      <p:ext uri="{BB962C8B-B14F-4D97-AF65-F5344CB8AC3E}">
        <p14:creationId xmlns:p14="http://schemas.microsoft.com/office/powerpoint/2010/main" val="37121873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Withdrawal can easily be interpreted as agreement.</a:t>
            </a:r>
          </a:p>
        </p:txBody>
      </p:sp>
    </p:spTree>
    <p:extLst>
      <p:ext uri="{BB962C8B-B14F-4D97-AF65-F5344CB8AC3E}">
        <p14:creationId xmlns:p14="http://schemas.microsoft.com/office/powerpoint/2010/main" val="28694752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For example, in my role, I see conflicts between developers and project managers, and there are times when if I do not act – even though it might be in my or the team’s best interest  - it can cause one of those sides to feel slighted by my “lack” of action.</a:t>
            </a:r>
          </a:p>
        </p:txBody>
      </p:sp>
    </p:spTree>
    <p:extLst>
      <p:ext uri="{BB962C8B-B14F-4D97-AF65-F5344CB8AC3E}">
        <p14:creationId xmlns:p14="http://schemas.microsoft.com/office/powerpoint/2010/main" val="40510278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hard to resolve conflict among groups of people if you do not understand how people work and group dynamics.</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will discuss an important tool within this type of analysis.</a:t>
            </a:r>
          </a:p>
        </p:txBody>
      </p:sp>
    </p:spTree>
    <p:extLst>
      <p:ext uri="{BB962C8B-B14F-4D97-AF65-F5344CB8AC3E}">
        <p14:creationId xmlns:p14="http://schemas.microsoft.com/office/powerpoint/2010/main" val="18141987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p:txBody>
      </p:sp>
    </p:spTree>
    <p:extLst>
      <p:ext uri="{BB962C8B-B14F-4D97-AF65-F5344CB8AC3E}">
        <p14:creationId xmlns:p14="http://schemas.microsoft.com/office/powerpoint/2010/main" val="200370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3/23/2023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3/23/2023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3/23/2023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3/23/2023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3/23/2023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jpg"/><Relationship Id="rId4" Type="http://schemas.openxmlformats.org/officeDocument/2006/relationships/image" Target="../media/image64.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2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66.gif"/><Relationship Id="rId4" Type="http://schemas.openxmlformats.org/officeDocument/2006/relationships/image" Target="../media/image65.jpg"/></Relationships>
</file>

<file path=ppt/slides/_rels/slide12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66.gif"/><Relationship Id="rId4" Type="http://schemas.openxmlformats.org/officeDocument/2006/relationships/image" Target="../media/image65.jpg"/></Relationships>
</file>

<file path=ppt/slides/_rels/slide12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03.xml"/><Relationship Id="rId1" Type="http://schemas.openxmlformats.org/officeDocument/2006/relationships/slideLayout" Target="../slideLayouts/slideLayout6.xml"/><Relationship Id="rId5" Type="http://schemas.openxmlformats.org/officeDocument/2006/relationships/image" Target="../media/image66.gif"/><Relationship Id="rId4" Type="http://schemas.openxmlformats.org/officeDocument/2006/relationships/image" Target="../media/image65.jpg"/></Relationships>
</file>

<file path=ppt/slides/_rels/slide12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1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71.png"/></Relationships>
</file>

<file path=ppt/slides/_rels/slide1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4.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9.png"/></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1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6.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40.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7.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1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1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svg"/></Relationships>
</file>

<file path=ppt/slides/_rels/slide147.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122.xml"/><Relationship Id="rId16" Type="http://schemas.openxmlformats.org/officeDocument/2006/relationships/image" Target="../media/image105.svg"/><Relationship Id="rId1" Type="http://schemas.openxmlformats.org/officeDocument/2006/relationships/slideLayout" Target="../slideLayouts/slideLayout6.xml"/><Relationship Id="rId6" Type="http://schemas.openxmlformats.org/officeDocument/2006/relationships/image" Target="../media/image93.svg"/><Relationship Id="rId11" Type="http://schemas.openxmlformats.org/officeDocument/2006/relationships/image" Target="../media/image100.png"/><Relationship Id="rId5" Type="http://schemas.openxmlformats.org/officeDocument/2006/relationships/image" Target="../media/image92.png"/><Relationship Id="rId15" Type="http://schemas.openxmlformats.org/officeDocument/2006/relationships/image" Target="../media/image104.png"/><Relationship Id="rId10" Type="http://schemas.openxmlformats.org/officeDocument/2006/relationships/image" Target="../media/image99.svg"/><Relationship Id="rId4" Type="http://schemas.openxmlformats.org/officeDocument/2006/relationships/image" Target="../media/image95.svg"/><Relationship Id="rId9" Type="http://schemas.openxmlformats.org/officeDocument/2006/relationships/image" Target="../media/image98.png"/><Relationship Id="rId14" Type="http://schemas.openxmlformats.org/officeDocument/2006/relationships/image" Target="../media/image103.sv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5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6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47.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jpeg"/></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Chad Green</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Director of IT Architecture</a:t>
            </a:r>
          </a:p>
          <a:p>
            <a:pPr>
              <a:defRPr/>
            </a:pPr>
            <a:r>
              <a:rPr lang="en-US" sz="2400" b="1" dirty="0">
                <a:solidFill>
                  <a:srgbClr val="3BDBC2"/>
                </a:solidFill>
                <a:latin typeface="Arial" charset="0"/>
              </a:rPr>
              <a:t>Glennis Solutions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304800" y="3986760"/>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3BDBC2"/>
                </a:solidFill>
                <a:latin typeface="Arial" charset="0"/>
              </a:rPr>
              <a:t>Level: Introductory</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Secrets of Conflict Resolution</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63BD-28B5-344C-327D-2A97E2546BE6}"/>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A1B6977A-7F6F-0E95-AEF4-12E57BD01977}"/>
              </a:ext>
            </a:extLst>
          </p:cNvPr>
          <p:cNvSpPr/>
          <p:nvPr/>
        </p:nvSpPr>
        <p:spPr>
          <a:xfrm>
            <a:off x="3200400" y="12173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85%</a:t>
            </a:r>
          </a:p>
        </p:txBody>
      </p:sp>
      <p:sp>
        <p:nvSpPr>
          <p:cNvPr id="5" name="Oval 4">
            <a:extLst>
              <a:ext uri="{FF2B5EF4-FFF2-40B4-BE49-F238E27FC236}">
                <a16:creationId xmlns:a16="http://schemas.microsoft.com/office/drawing/2014/main" id="{003E0914-5033-8DD4-56A0-52A56F1EB095}"/>
              </a:ext>
            </a:extLst>
          </p:cNvPr>
          <p:cNvSpPr/>
          <p:nvPr/>
        </p:nvSpPr>
        <p:spPr>
          <a:xfrm>
            <a:off x="4591050" y="12173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$359</a:t>
            </a:r>
          </a:p>
        </p:txBody>
      </p:sp>
      <p:sp>
        <p:nvSpPr>
          <p:cNvPr id="8" name="TextBox 7">
            <a:extLst>
              <a:ext uri="{FF2B5EF4-FFF2-40B4-BE49-F238E27FC236}">
                <a16:creationId xmlns:a16="http://schemas.microsoft.com/office/drawing/2014/main" id="{25B49B0E-2D5B-D79F-F06D-5E6F7A2FCAE3}"/>
              </a:ext>
            </a:extLst>
          </p:cNvPr>
          <p:cNvSpPr txBox="1"/>
          <p:nvPr/>
        </p:nvSpPr>
        <p:spPr>
          <a:xfrm>
            <a:off x="5867400" y="1312901"/>
            <a:ext cx="2686048" cy="738664"/>
          </a:xfrm>
          <a:prstGeom prst="rect">
            <a:avLst/>
          </a:prstGeom>
          <a:noFill/>
        </p:spPr>
        <p:txBody>
          <a:bodyPr wrap="square" rtlCol="0">
            <a:spAutoFit/>
          </a:bodyPr>
          <a:lstStyle/>
          <a:p>
            <a:r>
              <a:rPr lang="en-US" sz="1400" dirty="0"/>
              <a:t>Significant loss of organization productivity costs $359 billion a year</a:t>
            </a:r>
          </a:p>
        </p:txBody>
      </p:sp>
      <p:sp>
        <p:nvSpPr>
          <p:cNvPr id="9" name="TextBox 8">
            <a:extLst>
              <a:ext uri="{FF2B5EF4-FFF2-40B4-BE49-F238E27FC236}">
                <a16:creationId xmlns:a16="http://schemas.microsoft.com/office/drawing/2014/main" id="{9C191847-4C63-A858-3AD9-DBB8E574D636}"/>
              </a:ext>
            </a:extLst>
          </p:cNvPr>
          <p:cNvSpPr txBox="1"/>
          <p:nvPr/>
        </p:nvSpPr>
        <p:spPr>
          <a:xfrm>
            <a:off x="406601" y="1301531"/>
            <a:ext cx="2686048" cy="738664"/>
          </a:xfrm>
          <a:prstGeom prst="rect">
            <a:avLst/>
          </a:prstGeom>
          <a:noFill/>
        </p:spPr>
        <p:txBody>
          <a:bodyPr wrap="square" rtlCol="0">
            <a:spAutoFit/>
          </a:bodyPr>
          <a:lstStyle/>
          <a:p>
            <a:pPr algn="r"/>
            <a:r>
              <a:rPr lang="en-US" sz="1400" dirty="0"/>
              <a:t>85% of US employees experience conflict and spend 2.8 hours per week dealing with it</a:t>
            </a:r>
          </a:p>
        </p:txBody>
      </p:sp>
      <p:sp>
        <p:nvSpPr>
          <p:cNvPr id="15" name="Oval 14">
            <a:extLst>
              <a:ext uri="{FF2B5EF4-FFF2-40B4-BE49-F238E27FC236}">
                <a16:creationId xmlns:a16="http://schemas.microsoft.com/office/drawing/2014/main" id="{569B620C-5D51-8D8C-FE7C-A8E7AE58F0AE}"/>
              </a:ext>
            </a:extLst>
          </p:cNvPr>
          <p:cNvSpPr/>
          <p:nvPr/>
        </p:nvSpPr>
        <p:spPr>
          <a:xfrm>
            <a:off x="3200400" y="21825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27%</a:t>
            </a:r>
          </a:p>
        </p:txBody>
      </p:sp>
      <p:sp>
        <p:nvSpPr>
          <p:cNvPr id="16" name="Oval 15">
            <a:extLst>
              <a:ext uri="{FF2B5EF4-FFF2-40B4-BE49-F238E27FC236}">
                <a16:creationId xmlns:a16="http://schemas.microsoft.com/office/drawing/2014/main" id="{8D08D068-25CF-BC0F-C2E9-586D677AF4C4}"/>
              </a:ext>
            </a:extLst>
          </p:cNvPr>
          <p:cNvSpPr/>
          <p:nvPr/>
        </p:nvSpPr>
        <p:spPr>
          <a:xfrm>
            <a:off x="4591050" y="21825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25%</a:t>
            </a:r>
          </a:p>
        </p:txBody>
      </p:sp>
      <p:sp>
        <p:nvSpPr>
          <p:cNvPr id="17" name="TextBox 16">
            <a:extLst>
              <a:ext uri="{FF2B5EF4-FFF2-40B4-BE49-F238E27FC236}">
                <a16:creationId xmlns:a16="http://schemas.microsoft.com/office/drawing/2014/main" id="{DD223FF1-5F35-2BC9-FAF9-B645074DE1FA}"/>
              </a:ext>
            </a:extLst>
          </p:cNvPr>
          <p:cNvSpPr txBox="1"/>
          <p:nvPr/>
        </p:nvSpPr>
        <p:spPr>
          <a:xfrm>
            <a:off x="5867400" y="2391370"/>
            <a:ext cx="2686048" cy="523220"/>
          </a:xfrm>
          <a:prstGeom prst="rect">
            <a:avLst/>
          </a:prstGeom>
          <a:noFill/>
        </p:spPr>
        <p:txBody>
          <a:bodyPr wrap="square" rtlCol="0">
            <a:spAutoFit/>
          </a:bodyPr>
          <a:lstStyle/>
          <a:p>
            <a:r>
              <a:rPr lang="en-US" sz="1400" dirty="0"/>
              <a:t>25% say avoiding conflict results in sickness/absences</a:t>
            </a:r>
          </a:p>
        </p:txBody>
      </p:sp>
      <p:sp>
        <p:nvSpPr>
          <p:cNvPr id="18" name="TextBox 17">
            <a:extLst>
              <a:ext uri="{FF2B5EF4-FFF2-40B4-BE49-F238E27FC236}">
                <a16:creationId xmlns:a16="http://schemas.microsoft.com/office/drawing/2014/main" id="{435C98BD-0CFB-A9BD-0660-5D6E15A50648}"/>
              </a:ext>
            </a:extLst>
          </p:cNvPr>
          <p:cNvSpPr txBox="1"/>
          <p:nvPr/>
        </p:nvSpPr>
        <p:spPr>
          <a:xfrm>
            <a:off x="422378" y="2352396"/>
            <a:ext cx="2686048" cy="523220"/>
          </a:xfrm>
          <a:prstGeom prst="rect">
            <a:avLst/>
          </a:prstGeom>
          <a:noFill/>
        </p:spPr>
        <p:txBody>
          <a:bodyPr wrap="square" rtlCol="0">
            <a:spAutoFit/>
          </a:bodyPr>
          <a:lstStyle/>
          <a:p>
            <a:pPr algn="r"/>
            <a:r>
              <a:rPr lang="en-US" sz="1400" dirty="0"/>
              <a:t>27% of employees witnessed personal attacks</a:t>
            </a:r>
          </a:p>
        </p:txBody>
      </p:sp>
      <p:sp>
        <p:nvSpPr>
          <p:cNvPr id="19" name="Oval 18">
            <a:extLst>
              <a:ext uri="{FF2B5EF4-FFF2-40B4-BE49-F238E27FC236}">
                <a16:creationId xmlns:a16="http://schemas.microsoft.com/office/drawing/2014/main" id="{F4A092EF-AF06-3187-E3E5-F6191C96297D}"/>
              </a:ext>
            </a:extLst>
          </p:cNvPr>
          <p:cNvSpPr/>
          <p:nvPr/>
        </p:nvSpPr>
        <p:spPr>
          <a:xfrm>
            <a:off x="3200400" y="31477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31%</a:t>
            </a:r>
          </a:p>
        </p:txBody>
      </p:sp>
      <p:sp>
        <p:nvSpPr>
          <p:cNvPr id="20" name="Oval 19">
            <a:extLst>
              <a:ext uri="{FF2B5EF4-FFF2-40B4-BE49-F238E27FC236}">
                <a16:creationId xmlns:a16="http://schemas.microsoft.com/office/drawing/2014/main" id="{4F243570-B805-A7CE-AEE3-C49C740FDEE3}"/>
              </a:ext>
            </a:extLst>
          </p:cNvPr>
          <p:cNvSpPr/>
          <p:nvPr/>
        </p:nvSpPr>
        <p:spPr>
          <a:xfrm>
            <a:off x="4591050" y="31477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78%</a:t>
            </a:r>
          </a:p>
        </p:txBody>
      </p:sp>
      <p:sp>
        <p:nvSpPr>
          <p:cNvPr id="21" name="TextBox 20">
            <a:extLst>
              <a:ext uri="{FF2B5EF4-FFF2-40B4-BE49-F238E27FC236}">
                <a16:creationId xmlns:a16="http://schemas.microsoft.com/office/drawing/2014/main" id="{5A0D3CF8-8DFD-C857-0909-EDCEC2A88F3A}"/>
              </a:ext>
            </a:extLst>
          </p:cNvPr>
          <p:cNvSpPr txBox="1"/>
          <p:nvPr/>
        </p:nvSpPr>
        <p:spPr>
          <a:xfrm>
            <a:off x="5867400" y="3407657"/>
            <a:ext cx="2686048" cy="307777"/>
          </a:xfrm>
          <a:prstGeom prst="rect">
            <a:avLst/>
          </a:prstGeom>
          <a:noFill/>
        </p:spPr>
        <p:txBody>
          <a:bodyPr wrap="square" rtlCol="0">
            <a:spAutoFit/>
          </a:bodyPr>
          <a:lstStyle/>
          <a:p>
            <a:r>
              <a:rPr lang="en-US" sz="1400" dirty="0"/>
              <a:t>78% of employees disagree</a:t>
            </a:r>
          </a:p>
        </p:txBody>
      </p:sp>
      <p:sp>
        <p:nvSpPr>
          <p:cNvPr id="22" name="TextBox 21">
            <a:extLst>
              <a:ext uri="{FF2B5EF4-FFF2-40B4-BE49-F238E27FC236}">
                <a16:creationId xmlns:a16="http://schemas.microsoft.com/office/drawing/2014/main" id="{9F5F2535-B8C2-90BB-C1DD-B50526A2F49F}"/>
              </a:ext>
            </a:extLst>
          </p:cNvPr>
          <p:cNvSpPr txBox="1"/>
          <p:nvPr/>
        </p:nvSpPr>
        <p:spPr>
          <a:xfrm>
            <a:off x="406601" y="3297564"/>
            <a:ext cx="2686048" cy="523220"/>
          </a:xfrm>
          <a:prstGeom prst="rect">
            <a:avLst/>
          </a:prstGeom>
          <a:noFill/>
        </p:spPr>
        <p:txBody>
          <a:bodyPr wrap="square" rtlCol="0">
            <a:spAutoFit/>
          </a:bodyPr>
          <a:lstStyle/>
          <a:p>
            <a:pPr algn="r"/>
            <a:r>
              <a:rPr lang="en-US" sz="1400" dirty="0"/>
              <a:t>31% of managers think they handle conflict effectively</a:t>
            </a:r>
          </a:p>
        </p:txBody>
      </p:sp>
      <p:sp>
        <p:nvSpPr>
          <p:cNvPr id="23" name="Oval 22">
            <a:extLst>
              <a:ext uri="{FF2B5EF4-FFF2-40B4-BE49-F238E27FC236}">
                <a16:creationId xmlns:a16="http://schemas.microsoft.com/office/drawing/2014/main" id="{CE640FCB-ED36-91B5-4F48-833CD7DB2439}"/>
              </a:ext>
            </a:extLst>
          </p:cNvPr>
          <p:cNvSpPr/>
          <p:nvPr/>
        </p:nvSpPr>
        <p:spPr>
          <a:xfrm>
            <a:off x="3200400" y="41129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95%</a:t>
            </a:r>
          </a:p>
        </p:txBody>
      </p:sp>
      <p:sp>
        <p:nvSpPr>
          <p:cNvPr id="24" name="Oval 23">
            <a:extLst>
              <a:ext uri="{FF2B5EF4-FFF2-40B4-BE49-F238E27FC236}">
                <a16:creationId xmlns:a16="http://schemas.microsoft.com/office/drawing/2014/main" id="{4249DABA-3482-C2A0-47DB-DA928B329ED9}"/>
              </a:ext>
            </a:extLst>
          </p:cNvPr>
          <p:cNvSpPr/>
          <p:nvPr/>
        </p:nvSpPr>
        <p:spPr>
          <a:xfrm>
            <a:off x="4591050" y="41129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60%</a:t>
            </a:r>
          </a:p>
        </p:txBody>
      </p:sp>
      <p:sp>
        <p:nvSpPr>
          <p:cNvPr id="25" name="TextBox 24">
            <a:extLst>
              <a:ext uri="{FF2B5EF4-FFF2-40B4-BE49-F238E27FC236}">
                <a16:creationId xmlns:a16="http://schemas.microsoft.com/office/drawing/2014/main" id="{AF21B9FC-4CE4-3F7F-316E-4FEE5370906B}"/>
              </a:ext>
            </a:extLst>
          </p:cNvPr>
          <p:cNvSpPr txBox="1"/>
          <p:nvPr/>
        </p:nvSpPr>
        <p:spPr>
          <a:xfrm>
            <a:off x="5867400" y="4304853"/>
            <a:ext cx="1981200" cy="523220"/>
          </a:xfrm>
          <a:prstGeom prst="rect">
            <a:avLst/>
          </a:prstGeom>
          <a:noFill/>
        </p:spPr>
        <p:txBody>
          <a:bodyPr wrap="square" rtlCol="0">
            <a:spAutoFit/>
          </a:bodyPr>
          <a:lstStyle/>
          <a:p>
            <a:r>
              <a:rPr lang="en-US" sz="1400" dirty="0"/>
              <a:t>Nearly 60% have never received training</a:t>
            </a:r>
          </a:p>
        </p:txBody>
      </p:sp>
      <p:sp>
        <p:nvSpPr>
          <p:cNvPr id="26" name="TextBox 25">
            <a:extLst>
              <a:ext uri="{FF2B5EF4-FFF2-40B4-BE49-F238E27FC236}">
                <a16:creationId xmlns:a16="http://schemas.microsoft.com/office/drawing/2014/main" id="{C5AF9AF2-517C-0F60-DFD9-7A1BD0CDD917}"/>
              </a:ext>
            </a:extLst>
          </p:cNvPr>
          <p:cNvSpPr txBox="1"/>
          <p:nvPr/>
        </p:nvSpPr>
        <p:spPr>
          <a:xfrm>
            <a:off x="406601" y="4197131"/>
            <a:ext cx="2686048" cy="738664"/>
          </a:xfrm>
          <a:prstGeom prst="rect">
            <a:avLst/>
          </a:prstGeom>
          <a:noFill/>
        </p:spPr>
        <p:txBody>
          <a:bodyPr wrap="square" rtlCol="0">
            <a:spAutoFit/>
          </a:bodyPr>
          <a:lstStyle/>
          <a:p>
            <a:pPr algn="r"/>
            <a:r>
              <a:rPr lang="en-US" sz="1400" dirty="0"/>
              <a:t>95% of those who receive training say it is the biggest driver for success</a:t>
            </a:r>
          </a:p>
        </p:txBody>
      </p:sp>
    </p:spTree>
    <p:extLst>
      <p:ext uri="{BB962C8B-B14F-4D97-AF65-F5344CB8AC3E}">
        <p14:creationId xmlns:p14="http://schemas.microsoft.com/office/powerpoint/2010/main" val="31919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9" grpId="0"/>
      <p:bldP spid="15" grpId="0" animBg="1"/>
      <p:bldP spid="16" grpId="0" animBg="1"/>
      <p:bldP spid="17" grpId="0"/>
      <p:bldP spid="18" grpId="0"/>
      <p:bldP spid="19" grpId="0" animBg="1"/>
      <p:bldP spid="20" grpId="0" animBg="1"/>
      <p:bldP spid="21" grpId="0"/>
      <p:bldP spid="22" grpId="0"/>
      <p:bldP spid="23" grpId="0" animBg="1"/>
      <p:bldP spid="24" grpId="0" animBg="1"/>
      <p:bldP spid="25" grpId="0"/>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more favorable circumstance</a:t>
            </a:r>
          </a:p>
          <a:p>
            <a:r>
              <a:rPr lang="en-US" dirty="0"/>
              <a:t>Low stress approach</a:t>
            </a:r>
          </a:p>
          <a:p>
            <a:r>
              <a:rPr lang="en-US" b="1" dirty="0">
                <a:solidFill>
                  <a:srgbClr val="FF0000"/>
                </a:solidFill>
              </a:rPr>
              <a:t>Ability/time to focus on more important/urgent issues</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1374102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normAutofit/>
          </a:bodyPr>
          <a:lstStyle/>
          <a:p>
            <a:r>
              <a:rPr lang="en-US" dirty="0"/>
              <a:t>Postpone until more favorable circumstance</a:t>
            </a:r>
          </a:p>
          <a:p>
            <a:r>
              <a:rPr lang="en-US" dirty="0"/>
              <a:t>Low stress approach</a:t>
            </a:r>
          </a:p>
          <a:p>
            <a:r>
              <a:rPr lang="en-US" dirty="0"/>
              <a:t>Ability/time to focus on more important/urgent issues</a:t>
            </a:r>
          </a:p>
          <a:p>
            <a:r>
              <a:rPr lang="en-US" b="1" dirty="0">
                <a:solidFill>
                  <a:srgbClr val="FF0000"/>
                </a:solidFill>
              </a:rPr>
              <a:t>Time to be better prepared</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94964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b="1" dirty="0">
                <a:solidFill>
                  <a:srgbClr val="FF0000"/>
                </a:solidFill>
              </a:rPr>
              <a:t>Lead to weaking or losing position</a:t>
            </a:r>
          </a:p>
        </p:txBody>
      </p:sp>
    </p:spTree>
    <p:extLst>
      <p:ext uri="{BB962C8B-B14F-4D97-AF65-F5344CB8AC3E}">
        <p14:creationId xmlns:p14="http://schemas.microsoft.com/office/powerpoint/2010/main" val="3560097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b="1" dirty="0">
                <a:solidFill>
                  <a:srgbClr val="FF0000"/>
                </a:solidFill>
              </a:rPr>
              <a:t>Interpreted as agreement</a:t>
            </a:r>
          </a:p>
        </p:txBody>
      </p:sp>
    </p:spTree>
    <p:extLst>
      <p:ext uri="{BB962C8B-B14F-4D97-AF65-F5344CB8AC3E}">
        <p14:creationId xmlns:p14="http://schemas.microsoft.com/office/powerpoint/2010/main" val="3666540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dirty="0"/>
              <a:t>Interpreted as agreement</a:t>
            </a:r>
          </a:p>
          <a:p>
            <a:r>
              <a:rPr lang="en-US" b="1" dirty="0">
                <a:solidFill>
                  <a:srgbClr val="FF0000"/>
                </a:solidFill>
              </a:rPr>
              <a:t>Negatively affect relationship with others</a:t>
            </a:r>
          </a:p>
        </p:txBody>
      </p:sp>
    </p:spTree>
    <p:extLst>
      <p:ext uri="{BB962C8B-B14F-4D97-AF65-F5344CB8AC3E}">
        <p14:creationId xmlns:p14="http://schemas.microsoft.com/office/powerpoint/2010/main" val="35289097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5695-9427-DF94-19E2-0598A2018336}"/>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DFC24F7-947D-07A6-6335-1AA6208E03C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8835828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“Do it my way!”</a:t>
            </a:r>
          </a:p>
        </p:txBody>
      </p:sp>
    </p:spTree>
    <p:extLst>
      <p:ext uri="{BB962C8B-B14F-4D97-AF65-F5344CB8AC3E}">
        <p14:creationId xmlns:p14="http://schemas.microsoft.com/office/powerpoint/2010/main" val="12694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calm down and get the job done!”</a:t>
            </a:r>
          </a:p>
        </p:txBody>
      </p:sp>
    </p:spTree>
    <p:extLst>
      <p:ext uri="{BB962C8B-B14F-4D97-AF65-F5344CB8AC3E}">
        <p14:creationId xmlns:p14="http://schemas.microsoft.com/office/powerpoint/2010/main" val="126753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 us do a little of what both of you suggest.”</a:t>
            </a:r>
          </a:p>
        </p:txBody>
      </p:sp>
    </p:spTree>
    <p:extLst>
      <p:ext uri="{BB962C8B-B14F-4D97-AF65-F5344CB8AC3E}">
        <p14:creationId xmlns:p14="http://schemas.microsoft.com/office/powerpoint/2010/main" val="39650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6"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deal with this issue next week.”</a:t>
            </a:r>
          </a:p>
        </p:txBody>
      </p:sp>
    </p:spTree>
    <p:extLst>
      <p:ext uri="{BB962C8B-B14F-4D97-AF65-F5344CB8AC3E}">
        <p14:creationId xmlns:p14="http://schemas.microsoft.com/office/powerpoint/2010/main" val="9982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0F9A-ECAC-9786-3EBE-25CF68629DA5}"/>
              </a:ext>
            </a:extLst>
          </p:cNvPr>
          <p:cNvSpPr>
            <a:spLocks noGrp="1"/>
          </p:cNvSpPr>
          <p:nvPr>
            <p:ph type="title"/>
          </p:nvPr>
        </p:nvSpPr>
        <p:spPr/>
        <p:txBody>
          <a:bodyPr/>
          <a:lstStyle/>
          <a:p>
            <a:r>
              <a:rPr lang="en-US" dirty="0"/>
              <a:t>Workplace Conflict</a:t>
            </a:r>
          </a:p>
        </p:txBody>
      </p:sp>
      <p:sp>
        <p:nvSpPr>
          <p:cNvPr id="5" name="Oval 4">
            <a:extLst>
              <a:ext uri="{FF2B5EF4-FFF2-40B4-BE49-F238E27FC236}">
                <a16:creationId xmlns:a16="http://schemas.microsoft.com/office/drawing/2014/main" id="{D5230210-6E60-AD92-12AF-9623F5AF6EA3}"/>
              </a:ext>
            </a:extLst>
          </p:cNvPr>
          <p:cNvSpPr/>
          <p:nvPr/>
        </p:nvSpPr>
        <p:spPr>
          <a:xfrm>
            <a:off x="838200" y="1504949"/>
            <a:ext cx="175260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75%</a:t>
            </a:r>
          </a:p>
        </p:txBody>
      </p:sp>
      <p:sp>
        <p:nvSpPr>
          <p:cNvPr id="6" name="TextBox 5">
            <a:extLst>
              <a:ext uri="{FF2B5EF4-FFF2-40B4-BE49-F238E27FC236}">
                <a16:creationId xmlns:a16="http://schemas.microsoft.com/office/drawing/2014/main" id="{1173C8F5-9C94-FDB4-9664-8AA4308A9E0D}"/>
              </a:ext>
            </a:extLst>
          </p:cNvPr>
          <p:cNvSpPr txBox="1"/>
          <p:nvPr/>
        </p:nvSpPr>
        <p:spPr>
          <a:xfrm>
            <a:off x="2819400" y="1650651"/>
            <a:ext cx="5867400" cy="1384995"/>
          </a:xfrm>
          <a:prstGeom prst="rect">
            <a:avLst/>
          </a:prstGeom>
          <a:noFill/>
        </p:spPr>
        <p:txBody>
          <a:bodyPr wrap="square" rtlCol="0">
            <a:spAutoFit/>
          </a:bodyPr>
          <a:lstStyle/>
          <a:p>
            <a:r>
              <a:rPr lang="en-US" sz="2800" dirty="0"/>
              <a:t>75% of employees report positive outcomes from conflict that would have not been realized without conflict</a:t>
            </a:r>
          </a:p>
        </p:txBody>
      </p:sp>
    </p:spTree>
    <p:extLst>
      <p:ext uri="{BB962C8B-B14F-4D97-AF65-F5344CB8AC3E}">
        <p14:creationId xmlns:p14="http://schemas.microsoft.com/office/powerpoint/2010/main" val="10366265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554545"/>
          </a:xfrm>
          <a:prstGeom prst="rect">
            <a:avLst/>
          </a:prstGeom>
          <a:noFill/>
        </p:spPr>
        <p:txBody>
          <a:bodyPr wrap="square" rtlCol="0">
            <a:spAutoFit/>
          </a:bodyPr>
          <a:lstStyle/>
          <a:p>
            <a:r>
              <a:rPr lang="en-US" sz="3200" dirty="0"/>
              <a:t>“Pat and Amanda, both of you want this project to cause as little distraction to your departments as possible.  With that in mind, I am sure we can come to be agreement on the purchase of equipment and what is best for the project.”</a:t>
            </a:r>
          </a:p>
        </p:txBody>
      </p:sp>
    </p:spTree>
    <p:extLst>
      <p:ext uri="{BB962C8B-B14F-4D97-AF65-F5344CB8AC3E}">
        <p14:creationId xmlns:p14="http://schemas.microsoft.com/office/powerpoint/2010/main" val="354516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“We have talked about new computers enough.  I do not want to get the computers, and that it is!”</a:t>
            </a:r>
          </a:p>
        </p:txBody>
      </p:sp>
    </p:spTree>
    <p:extLst>
      <p:ext uri="{BB962C8B-B14F-4D97-AF65-F5344CB8AC3E}">
        <p14:creationId xmlns:p14="http://schemas.microsoft.com/office/powerpoint/2010/main" val="228851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3046988"/>
          </a:xfrm>
          <a:prstGeom prst="rect">
            <a:avLst/>
          </a:prstGeom>
          <a:noFill/>
        </p:spPr>
        <p:txBody>
          <a:bodyPr wrap="square" rtlCol="0">
            <a:spAutoFit/>
          </a:bodyPr>
          <a:lstStyle/>
          <a:p>
            <a:r>
              <a:rPr lang="en-US" sz="3200" dirty="0"/>
              <a:t>“Pat, you say the project should include the purchase of new computers, and Amanda, you say the project can use existing equipment.  I suggest we perform the following test on the existing equipment to determine if it needs to be replaced.”</a:t>
            </a:r>
          </a:p>
        </p:txBody>
      </p:sp>
    </p:spTree>
    <p:extLst>
      <p:ext uri="{BB962C8B-B14F-4D97-AF65-F5344CB8AC3E}">
        <p14:creationId xmlns:p14="http://schemas.microsoft.com/office/powerpoint/2010/main" val="27556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077218"/>
          </a:xfrm>
          <a:prstGeom prst="rect">
            <a:avLst/>
          </a:prstGeom>
          <a:noFill/>
        </p:spPr>
        <p:txBody>
          <a:bodyPr wrap="square" rtlCol="0">
            <a:spAutoFit/>
          </a:bodyPr>
          <a:lstStyle/>
          <a:p>
            <a:r>
              <a:rPr lang="en-US" sz="3200" dirty="0"/>
              <a:t>“Let’s see what everyone thinks, and try to reach a consensus.”</a:t>
            </a:r>
          </a:p>
        </p:txBody>
      </p:sp>
    </p:spTree>
    <p:extLst>
      <p:ext uri="{BB962C8B-B14F-4D97-AF65-F5344CB8AC3E}">
        <p14:creationId xmlns:p14="http://schemas.microsoft.com/office/powerpoint/2010/main" val="39789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7"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“Since we cannot decide on the purchase of new computers, we will have to wait until our meeting next month.”</a:t>
            </a:r>
          </a:p>
        </p:txBody>
      </p:sp>
    </p:spTree>
    <p:extLst>
      <p:ext uri="{BB962C8B-B14F-4D97-AF65-F5344CB8AC3E}">
        <p14:creationId xmlns:p14="http://schemas.microsoft.com/office/powerpoint/2010/main" val="2131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062103"/>
          </a:xfrm>
          <a:prstGeom prst="rect">
            <a:avLst/>
          </a:prstGeom>
          <a:noFill/>
        </p:spPr>
        <p:txBody>
          <a:bodyPr wrap="square" rtlCol="0">
            <a:spAutoFit/>
          </a:bodyPr>
          <a:lstStyle/>
          <a:p>
            <a:r>
              <a:rPr lang="en-US" sz="3200" dirty="0"/>
              <a:t>“Pat, what if we get new computers for the design activity on the project and use the existing computers for the monitoring functions?”</a:t>
            </a:r>
          </a:p>
        </p:txBody>
      </p:sp>
    </p:spTree>
    <p:extLst>
      <p:ext uri="{BB962C8B-B14F-4D97-AF65-F5344CB8AC3E}">
        <p14:creationId xmlns:p14="http://schemas.microsoft.com/office/powerpoint/2010/main" val="287960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19-3F20-B2AF-7409-56DA26C257C6}"/>
              </a:ext>
            </a:extLst>
          </p:cNvPr>
          <p:cNvSpPr>
            <a:spLocks noGrp="1"/>
          </p:cNvSpPr>
          <p:nvPr>
            <p:ph type="title"/>
          </p:nvPr>
        </p:nvSpPr>
        <p:spPr/>
        <p:txBody>
          <a:bodyPr>
            <a:normAutofit fontScale="90000"/>
          </a:bodyPr>
          <a:lstStyle/>
          <a:p>
            <a:r>
              <a:rPr lang="en-US" dirty="0"/>
              <a:t>Understanding Group Dynamics</a:t>
            </a:r>
          </a:p>
        </p:txBody>
      </p:sp>
      <p:sp>
        <p:nvSpPr>
          <p:cNvPr id="3" name="Text Placeholder 2">
            <a:extLst>
              <a:ext uri="{FF2B5EF4-FFF2-40B4-BE49-F238E27FC236}">
                <a16:creationId xmlns:a16="http://schemas.microsoft.com/office/drawing/2014/main" id="{CCE544F9-F91D-B41A-5C2E-4B453D90D7A9}"/>
              </a:ext>
            </a:extLst>
          </p:cNvPr>
          <p:cNvSpPr>
            <a:spLocks noGrp="1"/>
          </p:cNvSpPr>
          <p:nvPr>
            <p:ph type="body" idx="1"/>
          </p:nvPr>
        </p:nvSpPr>
        <p:spPr/>
        <p:txBody>
          <a:bodyPr/>
          <a:lstStyle/>
          <a:p>
            <a:r>
              <a:rPr lang="en-US" dirty="0">
                <a:solidFill>
                  <a:schemeClr val="tx1">
                    <a:lumMod val="65000"/>
                  </a:schemeClr>
                </a:solidFill>
              </a:rPr>
              <a:t>Secrets of Conflict Resolution</a:t>
            </a:r>
          </a:p>
        </p:txBody>
      </p:sp>
    </p:spTree>
    <p:extLst>
      <p:ext uri="{BB962C8B-B14F-4D97-AF65-F5344CB8AC3E}">
        <p14:creationId xmlns:p14="http://schemas.microsoft.com/office/powerpoint/2010/main" val="39103034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742950"/>
            <a:ext cx="5029200" cy="2554545"/>
          </a:xfrm>
          <a:prstGeom prst="rect">
            <a:avLst/>
          </a:prstGeom>
          <a:noFill/>
        </p:spPr>
        <p:txBody>
          <a:bodyPr wrap="square" rtlCol="0">
            <a:spAutoFit/>
          </a:bodyPr>
          <a:lstStyle/>
          <a:p>
            <a:r>
              <a:rPr lang="en-US" sz="3200" dirty="0">
                <a:solidFill>
                  <a:schemeClr val="bg1"/>
                </a:solidFill>
              </a:rPr>
              <a:t>How can there be peace without people understanding each other; and how can this be if they don’t know each other?</a:t>
            </a:r>
            <a:endParaRPr lang="en-US" sz="3200" dirty="0">
              <a:solidFill>
                <a:srgbClr val="FF0000"/>
              </a:solidFill>
            </a:endParaRP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362200" cy="461665"/>
          </a:xfrm>
          <a:prstGeom prst="rect">
            <a:avLst/>
          </a:prstGeom>
          <a:noFill/>
        </p:spPr>
        <p:txBody>
          <a:bodyPr wrap="square" rtlCol="0">
            <a:spAutoFit/>
          </a:bodyPr>
          <a:lstStyle/>
          <a:p>
            <a:r>
              <a:rPr lang="en-US" sz="2400" dirty="0">
                <a:solidFill>
                  <a:schemeClr val="tx1">
                    <a:lumMod val="65000"/>
                  </a:schemeClr>
                </a:solidFill>
              </a:rPr>
              <a:t>Lester B. Pearson</a:t>
            </a:r>
          </a:p>
        </p:txBody>
      </p:sp>
    </p:spTree>
    <p:extLst>
      <p:ext uri="{BB962C8B-B14F-4D97-AF65-F5344CB8AC3E}">
        <p14:creationId xmlns:p14="http://schemas.microsoft.com/office/powerpoint/2010/main" val="33829037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a:t>Group Dynamics</a:t>
            </a:r>
          </a:p>
        </p:txBody>
      </p:sp>
      <p:grpSp>
        <p:nvGrpSpPr>
          <p:cNvPr id="15" name="Group 14">
            <a:extLst>
              <a:ext uri="{FF2B5EF4-FFF2-40B4-BE49-F238E27FC236}">
                <a16:creationId xmlns:a16="http://schemas.microsoft.com/office/drawing/2014/main" id="{2089D858-D085-6DE7-C5B0-CE14C788A926}"/>
              </a:ext>
            </a:extLst>
          </p:cNvPr>
          <p:cNvGrpSpPr/>
          <p:nvPr/>
        </p:nvGrpSpPr>
        <p:grpSpPr>
          <a:xfrm>
            <a:off x="381000" y="1200150"/>
            <a:ext cx="4838700" cy="3508375"/>
            <a:chOff x="2152650" y="1200150"/>
            <a:chExt cx="4838700" cy="3508375"/>
          </a:xfrm>
        </p:grpSpPr>
        <p:sp>
          <p:nvSpPr>
            <p:cNvPr id="3" name="Isosceles Triangle 2">
              <a:extLst>
                <a:ext uri="{FF2B5EF4-FFF2-40B4-BE49-F238E27FC236}">
                  <a16:creationId xmlns:a16="http://schemas.microsoft.com/office/drawing/2014/main" id="{983EAEB8-1234-05B9-0732-A415543B5FC7}"/>
                </a:ext>
              </a:extLst>
            </p:cNvPr>
            <p:cNvSpPr/>
            <p:nvPr/>
          </p:nvSpPr>
          <p:spPr>
            <a:xfrm rot="10800000">
              <a:off x="2152650" y="1200150"/>
              <a:ext cx="4838700" cy="35083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C06385-968E-7A11-653C-918226544AB6}"/>
                </a:ext>
              </a:extLst>
            </p:cNvPr>
            <p:cNvSpPr txBox="1"/>
            <p:nvPr/>
          </p:nvSpPr>
          <p:spPr>
            <a:xfrm>
              <a:off x="3196804" y="1657350"/>
              <a:ext cx="2750389" cy="1077218"/>
            </a:xfrm>
            <a:prstGeom prst="rect">
              <a:avLst/>
            </a:prstGeom>
            <a:noFill/>
          </p:spPr>
          <p:txBody>
            <a:bodyPr wrap="square" rtlCol="0">
              <a:spAutoFit/>
            </a:bodyPr>
            <a:lstStyle/>
            <a:p>
              <a:pPr algn="ctr"/>
              <a:r>
                <a:rPr lang="en-US" sz="3200" dirty="0" err="1">
                  <a:solidFill>
                    <a:srgbClr val="FFFFFF"/>
                  </a:solidFill>
                </a:rPr>
                <a:t>Karpman</a:t>
              </a:r>
              <a:r>
                <a:rPr lang="en-US" sz="3200" dirty="0">
                  <a:solidFill>
                    <a:srgbClr val="FFFFFF"/>
                  </a:solidFill>
                </a:rPr>
                <a:t> Drama Triangle</a:t>
              </a:r>
            </a:p>
          </p:txBody>
        </p:sp>
      </p:grpSp>
      <p:pic>
        <p:nvPicPr>
          <p:cNvPr id="1026" name="Picture 2" descr="Le triangle de Karpman">
            <a:extLst>
              <a:ext uri="{FF2B5EF4-FFF2-40B4-BE49-F238E27FC236}">
                <a16:creationId xmlns:a16="http://schemas.microsoft.com/office/drawing/2014/main" id="{EBA6A595-DF6F-B4C5-DDB7-58505C85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34418"/>
            <a:ext cx="23622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2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a:t>Group Dynamics</a:t>
            </a:r>
          </a:p>
        </p:txBody>
      </p:sp>
      <p:grpSp>
        <p:nvGrpSpPr>
          <p:cNvPr id="15" name="Group 14">
            <a:extLst>
              <a:ext uri="{FF2B5EF4-FFF2-40B4-BE49-F238E27FC236}">
                <a16:creationId xmlns:a16="http://schemas.microsoft.com/office/drawing/2014/main" id="{2089D858-D085-6DE7-C5B0-CE14C788A926}"/>
              </a:ext>
            </a:extLst>
          </p:cNvPr>
          <p:cNvGrpSpPr/>
          <p:nvPr/>
        </p:nvGrpSpPr>
        <p:grpSpPr>
          <a:xfrm>
            <a:off x="381000" y="1200150"/>
            <a:ext cx="4838700" cy="3508375"/>
            <a:chOff x="2152650" y="1200150"/>
            <a:chExt cx="4838700" cy="3508375"/>
          </a:xfrm>
        </p:grpSpPr>
        <p:sp>
          <p:nvSpPr>
            <p:cNvPr id="3" name="Isosceles Triangle 2">
              <a:extLst>
                <a:ext uri="{FF2B5EF4-FFF2-40B4-BE49-F238E27FC236}">
                  <a16:creationId xmlns:a16="http://schemas.microsoft.com/office/drawing/2014/main" id="{983EAEB8-1234-05B9-0732-A415543B5FC7}"/>
                </a:ext>
              </a:extLst>
            </p:cNvPr>
            <p:cNvSpPr/>
            <p:nvPr/>
          </p:nvSpPr>
          <p:spPr>
            <a:xfrm rot="10800000">
              <a:off x="2152650" y="1200150"/>
              <a:ext cx="4838700" cy="35083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C06385-968E-7A11-653C-918226544AB6}"/>
                </a:ext>
              </a:extLst>
            </p:cNvPr>
            <p:cNvSpPr txBox="1"/>
            <p:nvPr/>
          </p:nvSpPr>
          <p:spPr>
            <a:xfrm>
              <a:off x="3196804" y="1657350"/>
              <a:ext cx="2750389" cy="1077218"/>
            </a:xfrm>
            <a:prstGeom prst="rect">
              <a:avLst/>
            </a:prstGeom>
            <a:noFill/>
          </p:spPr>
          <p:txBody>
            <a:bodyPr wrap="square" rtlCol="0">
              <a:spAutoFit/>
            </a:bodyPr>
            <a:lstStyle/>
            <a:p>
              <a:pPr algn="ctr"/>
              <a:r>
                <a:rPr lang="en-US" sz="3200" dirty="0" err="1">
                  <a:solidFill>
                    <a:srgbClr val="FFFFFF"/>
                  </a:solidFill>
                </a:rPr>
                <a:t>Karpman</a:t>
              </a:r>
              <a:r>
                <a:rPr lang="en-US" sz="3200" dirty="0">
                  <a:solidFill>
                    <a:srgbClr val="FFFFFF"/>
                  </a:solidFill>
                </a:rPr>
                <a:t> Drama Triangle</a:t>
              </a:r>
            </a:p>
          </p:txBody>
        </p:sp>
      </p:grpSp>
      <p:pic>
        <p:nvPicPr>
          <p:cNvPr id="1026" name="Picture 2" descr="Le triangle de Karpman">
            <a:extLst>
              <a:ext uri="{FF2B5EF4-FFF2-40B4-BE49-F238E27FC236}">
                <a16:creationId xmlns:a16="http://schemas.microsoft.com/office/drawing/2014/main" id="{EBA6A595-DF6F-B4C5-DDB7-58505C85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34418"/>
            <a:ext cx="2362200" cy="24003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5F4EE6A-52FB-2EA1-98D9-EFD985B9534F}"/>
              </a:ext>
            </a:extLst>
          </p:cNvPr>
          <p:cNvGrpSpPr/>
          <p:nvPr/>
        </p:nvGrpSpPr>
        <p:grpSpPr>
          <a:xfrm>
            <a:off x="466725" y="1102614"/>
            <a:ext cx="2230984" cy="3250545"/>
            <a:chOff x="466725" y="1102614"/>
            <a:chExt cx="2230984" cy="3250545"/>
          </a:xfrm>
        </p:grpSpPr>
        <p:pic>
          <p:nvPicPr>
            <p:cNvPr id="5" name="Picture 4">
              <a:extLst>
                <a:ext uri="{FF2B5EF4-FFF2-40B4-BE49-F238E27FC236}">
                  <a16:creationId xmlns:a16="http://schemas.microsoft.com/office/drawing/2014/main" id="{708C2790-0DD9-EC98-CA4E-EF686D811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6" name="TextBox 5">
              <a:extLst>
                <a:ext uri="{FF2B5EF4-FFF2-40B4-BE49-F238E27FC236}">
                  <a16:creationId xmlns:a16="http://schemas.microsoft.com/office/drawing/2014/main" id="{2BE354F9-9E1B-560D-972E-41112BB5FE7B}"/>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7" name="Group 6">
            <a:extLst>
              <a:ext uri="{FF2B5EF4-FFF2-40B4-BE49-F238E27FC236}">
                <a16:creationId xmlns:a16="http://schemas.microsoft.com/office/drawing/2014/main" id="{FF4DC7A3-6A29-A88F-6780-3F7599333223}"/>
              </a:ext>
            </a:extLst>
          </p:cNvPr>
          <p:cNvGrpSpPr/>
          <p:nvPr/>
        </p:nvGrpSpPr>
        <p:grpSpPr>
          <a:xfrm>
            <a:off x="3583971" y="1102614"/>
            <a:ext cx="1768642" cy="3250545"/>
            <a:chOff x="3583971" y="1102614"/>
            <a:chExt cx="1768642" cy="3250545"/>
          </a:xfrm>
        </p:grpSpPr>
        <p:pic>
          <p:nvPicPr>
            <p:cNvPr id="8" name="Picture 7">
              <a:extLst>
                <a:ext uri="{FF2B5EF4-FFF2-40B4-BE49-F238E27FC236}">
                  <a16:creationId xmlns:a16="http://schemas.microsoft.com/office/drawing/2014/main" id="{F3D0EAEA-959A-910D-EA25-8802AAA642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9" name="TextBox 8">
              <a:extLst>
                <a:ext uri="{FF2B5EF4-FFF2-40B4-BE49-F238E27FC236}">
                  <a16:creationId xmlns:a16="http://schemas.microsoft.com/office/drawing/2014/main" id="{B3D7F360-C1ED-57C4-43EA-2A52BF0B28B0}"/>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0" name="Group 9">
            <a:extLst>
              <a:ext uri="{FF2B5EF4-FFF2-40B4-BE49-F238E27FC236}">
                <a16:creationId xmlns:a16="http://schemas.microsoft.com/office/drawing/2014/main" id="{2A10E700-D10E-F464-5FE2-010E17E27B58}"/>
              </a:ext>
            </a:extLst>
          </p:cNvPr>
          <p:cNvGrpSpPr/>
          <p:nvPr/>
        </p:nvGrpSpPr>
        <p:grpSpPr>
          <a:xfrm>
            <a:off x="6308199" y="1102614"/>
            <a:ext cx="2092336" cy="3250545"/>
            <a:chOff x="6308199" y="1102614"/>
            <a:chExt cx="2092336" cy="3250545"/>
          </a:xfrm>
        </p:grpSpPr>
        <p:pic>
          <p:nvPicPr>
            <p:cNvPr id="11" name="Picture 10">
              <a:extLst>
                <a:ext uri="{FF2B5EF4-FFF2-40B4-BE49-F238E27FC236}">
                  <a16:creationId xmlns:a16="http://schemas.microsoft.com/office/drawing/2014/main" id="{9991ACC3-8084-06CC-5CF6-3D5C575060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12" name="TextBox 11">
              <a:extLst>
                <a:ext uri="{FF2B5EF4-FFF2-40B4-BE49-F238E27FC236}">
                  <a16:creationId xmlns:a16="http://schemas.microsoft.com/office/drawing/2014/main" id="{2C12D9CE-06D2-8DDD-428D-8047329B09B0}"/>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835669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71605E-6 L -0.58125 -0.00031 " pathEditMode="relative" rAng="0" ptsTypes="AA">
                                      <p:cBhvr>
                                        <p:cTn id="6" dur="1000" fill="hold"/>
                                        <p:tgtEl>
                                          <p:spTgt spid="15"/>
                                        </p:tgtEl>
                                        <p:attrNameLst>
                                          <p:attrName>ppt_x</p:attrName>
                                          <p:attrName>ppt_y</p:attrName>
                                        </p:attrNameLst>
                                      </p:cBhvr>
                                      <p:rCtr x="-29063" y="-31"/>
                                    </p:animMotion>
                                  </p:childTnLst>
                                </p:cTn>
                              </p:par>
                              <p:par>
                                <p:cTn id="7" presetID="42" presetClass="path" presetSubtype="0" accel="50000" decel="50000" fill="hold" nodeType="withEffect">
                                  <p:stCondLst>
                                    <p:cond delay="0"/>
                                  </p:stCondLst>
                                  <p:childTnLst>
                                    <p:animMotion origin="layout" path="M 0 -1.23457E-7 L 0.34583 -1.23457E-7 " pathEditMode="relative" rAng="0" ptsTypes="AA">
                                      <p:cBhvr>
                                        <p:cTn id="8" dur="1000" fill="hold"/>
                                        <p:tgtEl>
                                          <p:spTgt spid="1026"/>
                                        </p:tgtEl>
                                        <p:attrNameLst>
                                          <p:attrName>ppt_x</p:attrName>
                                          <p:attrName>ppt_y</p:attrName>
                                        </p:attrNameLst>
                                      </p:cBhvr>
                                      <p:rCtr x="17292"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E48C-1132-B7A1-3B7E-D0DBD3E31028}"/>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2705AAA-D08A-7126-384A-0D891844837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9438" y="1200150"/>
            <a:ext cx="6325123" cy="3394075"/>
          </a:xfrm>
        </p:spPr>
      </p:pic>
    </p:spTree>
    <p:extLst>
      <p:ext uri="{BB962C8B-B14F-4D97-AF65-F5344CB8AC3E}">
        <p14:creationId xmlns:p14="http://schemas.microsoft.com/office/powerpoint/2010/main" val="42728921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0" name="Group 9">
            <a:extLst>
              <a:ext uri="{FF2B5EF4-FFF2-40B4-BE49-F238E27FC236}">
                <a16:creationId xmlns:a16="http://schemas.microsoft.com/office/drawing/2014/main" id="{16F0D8F7-C579-3FE5-E644-B7FB3580C11B}"/>
              </a:ext>
            </a:extLst>
          </p:cNvPr>
          <p:cNvGrpSpPr/>
          <p:nvPr/>
        </p:nvGrpSpPr>
        <p:grpSpPr>
          <a:xfrm>
            <a:off x="466725" y="1102614"/>
            <a:ext cx="2230984" cy="3250545"/>
            <a:chOff x="466725" y="1102614"/>
            <a:chExt cx="2230984" cy="3250545"/>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11" name="Group 10">
            <a:extLst>
              <a:ext uri="{FF2B5EF4-FFF2-40B4-BE49-F238E27FC236}">
                <a16:creationId xmlns:a16="http://schemas.microsoft.com/office/drawing/2014/main" id="{4709BBC0-616C-4EEF-ACD7-9EC2A8D02A1A}"/>
              </a:ext>
            </a:extLst>
          </p:cNvPr>
          <p:cNvGrpSpPr/>
          <p:nvPr/>
        </p:nvGrpSpPr>
        <p:grpSpPr>
          <a:xfrm>
            <a:off x="3583971" y="1102614"/>
            <a:ext cx="1768642" cy="3250545"/>
            <a:chOff x="3583971" y="1102614"/>
            <a:chExt cx="1768642" cy="3250545"/>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2" name="Group 11">
            <a:extLst>
              <a:ext uri="{FF2B5EF4-FFF2-40B4-BE49-F238E27FC236}">
                <a16:creationId xmlns:a16="http://schemas.microsoft.com/office/drawing/2014/main" id="{AC324C24-DB31-BC89-5B12-023E4B94AF84}"/>
              </a:ext>
            </a:extLst>
          </p:cNvPr>
          <p:cNvGrpSpPr/>
          <p:nvPr/>
        </p:nvGrpSpPr>
        <p:grpSpPr>
          <a:xfrm>
            <a:off x="6308199" y="1102614"/>
            <a:ext cx="2092336" cy="3250545"/>
            <a:chOff x="6308199" y="1102614"/>
            <a:chExt cx="2092336" cy="3250545"/>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6363861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3" name="Group 12">
            <a:extLst>
              <a:ext uri="{FF2B5EF4-FFF2-40B4-BE49-F238E27FC236}">
                <a16:creationId xmlns:a16="http://schemas.microsoft.com/office/drawing/2014/main" id="{D68C95E7-AFA7-E2CA-6443-792706B2B7AB}"/>
              </a:ext>
            </a:extLst>
          </p:cNvPr>
          <p:cNvGrpSpPr/>
          <p:nvPr/>
        </p:nvGrpSpPr>
        <p:grpSpPr>
          <a:xfrm>
            <a:off x="2519835" y="1127910"/>
            <a:ext cx="1191736" cy="1328397"/>
            <a:chOff x="2519835" y="1127910"/>
            <a:chExt cx="1191736" cy="1328397"/>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6128" y="1127910"/>
              <a:ext cx="828675" cy="998553"/>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2519835" y="2086975"/>
              <a:ext cx="1191736" cy="369332"/>
            </a:xfrm>
            <a:prstGeom prst="rect">
              <a:avLst/>
            </a:prstGeom>
            <a:noFill/>
          </p:spPr>
          <p:txBody>
            <a:bodyPr wrap="none" rtlCol="0">
              <a:spAutoFit/>
            </a:bodyPr>
            <a:lstStyle/>
            <a:p>
              <a:r>
                <a:rPr lang="en-US" dirty="0">
                  <a:solidFill>
                    <a:srgbClr val="1D76BA"/>
                  </a:solidFill>
                </a:rPr>
                <a:t>Persecutor</a:t>
              </a:r>
              <a:endParaRPr lang="en-US" sz="1200" dirty="0">
                <a:solidFill>
                  <a:srgbClr val="1D76BA"/>
                </a:solidFill>
              </a:endParaRPr>
            </a:p>
          </p:txBody>
        </p:sp>
      </p:grpSp>
      <p:grpSp>
        <p:nvGrpSpPr>
          <p:cNvPr id="15" name="Group 14">
            <a:extLst>
              <a:ext uri="{FF2B5EF4-FFF2-40B4-BE49-F238E27FC236}">
                <a16:creationId xmlns:a16="http://schemas.microsoft.com/office/drawing/2014/main" id="{83785CD3-BFAA-1D62-74D9-E77CE824CB18}"/>
              </a:ext>
            </a:extLst>
          </p:cNvPr>
          <p:cNvGrpSpPr/>
          <p:nvPr/>
        </p:nvGrpSpPr>
        <p:grpSpPr>
          <a:xfrm>
            <a:off x="5417765" y="1019195"/>
            <a:ext cx="926023" cy="1427587"/>
            <a:chOff x="2652691" y="2668144"/>
            <a:chExt cx="926023" cy="1427587"/>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766164" y="2668144"/>
              <a:ext cx="699078" cy="1062599"/>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2652691" y="3726399"/>
              <a:ext cx="926023" cy="369332"/>
            </a:xfrm>
            <a:prstGeom prst="rect">
              <a:avLst/>
            </a:prstGeom>
            <a:noFill/>
          </p:spPr>
          <p:txBody>
            <a:bodyPr wrap="none" rtlCol="0">
              <a:spAutoFit/>
            </a:bodyPr>
            <a:lstStyle/>
            <a:p>
              <a:r>
                <a:rPr lang="en-US" dirty="0">
                  <a:solidFill>
                    <a:srgbClr val="1D76BA"/>
                  </a:solidFill>
                </a:rPr>
                <a:t>Rescuer</a:t>
              </a:r>
            </a:p>
          </p:txBody>
        </p:sp>
      </p:grpSp>
      <p:grpSp>
        <p:nvGrpSpPr>
          <p:cNvPr id="20" name="Group 19">
            <a:extLst>
              <a:ext uri="{FF2B5EF4-FFF2-40B4-BE49-F238E27FC236}">
                <a16:creationId xmlns:a16="http://schemas.microsoft.com/office/drawing/2014/main" id="{78DCC149-03D3-0385-3B07-2361BAB36763}"/>
              </a:ext>
            </a:extLst>
          </p:cNvPr>
          <p:cNvGrpSpPr/>
          <p:nvPr/>
        </p:nvGrpSpPr>
        <p:grpSpPr>
          <a:xfrm>
            <a:off x="3810000" y="3420599"/>
            <a:ext cx="961297" cy="1594929"/>
            <a:chOff x="3810000" y="3420599"/>
            <a:chExt cx="961297" cy="1594929"/>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10000" y="3420599"/>
              <a:ext cx="961297" cy="1235122"/>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3900156" y="4646196"/>
              <a:ext cx="780983" cy="369332"/>
            </a:xfrm>
            <a:prstGeom prst="rect">
              <a:avLst/>
            </a:prstGeom>
            <a:noFill/>
          </p:spPr>
          <p:txBody>
            <a:bodyPr wrap="none" rtlCol="0">
              <a:spAutoFit/>
            </a:bodyPr>
            <a:lstStyle/>
            <a:p>
              <a:r>
                <a:rPr lang="en-US" dirty="0">
                  <a:solidFill>
                    <a:srgbClr val="1D76BA"/>
                  </a:solidFill>
                </a:rPr>
                <a:t>Victim</a:t>
              </a:r>
            </a:p>
          </p:txBody>
        </p:sp>
      </p:grpSp>
      <p:sp>
        <p:nvSpPr>
          <p:cNvPr id="3" name="Isosceles Triangle 2">
            <a:extLst>
              <a:ext uri="{FF2B5EF4-FFF2-40B4-BE49-F238E27FC236}">
                <a16:creationId xmlns:a16="http://schemas.microsoft.com/office/drawing/2014/main" id="{A26F56D8-8A9E-8C51-24BD-AD1F6AC0C4F1}"/>
              </a:ext>
            </a:extLst>
          </p:cNvPr>
          <p:cNvSpPr/>
          <p:nvPr/>
        </p:nvSpPr>
        <p:spPr>
          <a:xfrm rot="10800000">
            <a:off x="3471883" y="1627187"/>
            <a:ext cx="1909305" cy="16391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6E3F7F-2D51-A67F-0070-23253F64ED71}"/>
              </a:ext>
            </a:extLst>
          </p:cNvPr>
          <p:cNvGrpSpPr/>
          <p:nvPr/>
        </p:nvGrpSpPr>
        <p:grpSpPr>
          <a:xfrm>
            <a:off x="466725" y="1102614"/>
            <a:ext cx="2230984" cy="3250545"/>
            <a:chOff x="466725" y="1102614"/>
            <a:chExt cx="2230984" cy="3250545"/>
          </a:xfrm>
        </p:grpSpPr>
        <p:pic>
          <p:nvPicPr>
            <p:cNvPr id="22" name="Picture 21">
              <a:extLst>
                <a:ext uri="{FF2B5EF4-FFF2-40B4-BE49-F238E27FC236}">
                  <a16:creationId xmlns:a16="http://schemas.microsoft.com/office/drawing/2014/main" id="{FB6E47B6-87B4-A69D-4ABA-D07FC3B5B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23" name="TextBox 22">
              <a:extLst>
                <a:ext uri="{FF2B5EF4-FFF2-40B4-BE49-F238E27FC236}">
                  <a16:creationId xmlns:a16="http://schemas.microsoft.com/office/drawing/2014/main" id="{A7F0224C-D436-FF1B-45F8-228604983F64}"/>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24" name="Group 23">
            <a:extLst>
              <a:ext uri="{FF2B5EF4-FFF2-40B4-BE49-F238E27FC236}">
                <a16:creationId xmlns:a16="http://schemas.microsoft.com/office/drawing/2014/main" id="{059CA876-6BB7-3309-92DB-CE5B0C7FEAC3}"/>
              </a:ext>
            </a:extLst>
          </p:cNvPr>
          <p:cNvGrpSpPr/>
          <p:nvPr/>
        </p:nvGrpSpPr>
        <p:grpSpPr>
          <a:xfrm>
            <a:off x="3583971" y="1102614"/>
            <a:ext cx="1768642" cy="3250545"/>
            <a:chOff x="3583971" y="1102614"/>
            <a:chExt cx="1768642" cy="3250545"/>
          </a:xfrm>
        </p:grpSpPr>
        <p:pic>
          <p:nvPicPr>
            <p:cNvPr id="25" name="Picture 24">
              <a:extLst>
                <a:ext uri="{FF2B5EF4-FFF2-40B4-BE49-F238E27FC236}">
                  <a16:creationId xmlns:a16="http://schemas.microsoft.com/office/drawing/2014/main" id="{1A0844E1-60FE-28C4-27B3-AE9D9E94E9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26" name="TextBox 25">
              <a:extLst>
                <a:ext uri="{FF2B5EF4-FFF2-40B4-BE49-F238E27FC236}">
                  <a16:creationId xmlns:a16="http://schemas.microsoft.com/office/drawing/2014/main" id="{81BD3B02-D8F4-C361-6FE1-D35A77D11B46}"/>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27" name="Group 26">
            <a:extLst>
              <a:ext uri="{FF2B5EF4-FFF2-40B4-BE49-F238E27FC236}">
                <a16:creationId xmlns:a16="http://schemas.microsoft.com/office/drawing/2014/main" id="{1A9A83E4-2E6C-C313-0CAA-B1EA564E929A}"/>
              </a:ext>
            </a:extLst>
          </p:cNvPr>
          <p:cNvGrpSpPr/>
          <p:nvPr/>
        </p:nvGrpSpPr>
        <p:grpSpPr>
          <a:xfrm>
            <a:off x="6308199" y="1102614"/>
            <a:ext cx="2092336" cy="3250545"/>
            <a:chOff x="6308199" y="1102614"/>
            <a:chExt cx="2092336" cy="3250545"/>
          </a:xfrm>
        </p:grpSpPr>
        <p:pic>
          <p:nvPicPr>
            <p:cNvPr id="28" name="Picture 27">
              <a:extLst>
                <a:ext uri="{FF2B5EF4-FFF2-40B4-BE49-F238E27FC236}">
                  <a16:creationId xmlns:a16="http://schemas.microsoft.com/office/drawing/2014/main" id="{10C41260-AB9A-74AF-FBEF-1FBA58D59D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29" name="TextBox 28">
              <a:extLst>
                <a:ext uri="{FF2B5EF4-FFF2-40B4-BE49-F238E27FC236}">
                  <a16:creationId xmlns:a16="http://schemas.microsoft.com/office/drawing/2014/main" id="{4397681C-199E-4D06-65B0-69426CCB3DD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15728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33333E-6 3.08642E-6 L 0.16336 -0.19414 " pathEditMode="relative" rAng="0" ptsTypes="AA">
                                      <p:cBhvr>
                                        <p:cTn id="6" dur="1000" fill="hold"/>
                                        <p:tgtEl>
                                          <p:spTgt spid="21"/>
                                        </p:tgtEl>
                                        <p:attrNameLst>
                                          <p:attrName>ppt_x</p:attrName>
                                          <p:attrName>ppt_y</p:attrName>
                                        </p:attrNameLst>
                                      </p:cBhvr>
                                      <p:rCtr x="8160" y="-9722"/>
                                    </p:animMotion>
                                  </p:childTnLst>
                                </p:cTn>
                              </p:par>
                              <p:par>
                                <p:cTn id="7" presetID="42" presetClass="path" presetSubtype="0" accel="50000" decel="50000" fill="hold" nodeType="withEffect">
                                  <p:stCondLst>
                                    <p:cond delay="0"/>
                                  </p:stCondLst>
                                  <p:childTnLst>
                                    <p:animMotion origin="layout" path="M 4.72222E-6 3.08642E-6 L 0.14166 -0.20648 " pathEditMode="relative" rAng="0" ptsTypes="AA">
                                      <p:cBhvr>
                                        <p:cTn id="8" dur="1000" fill="hold"/>
                                        <p:tgtEl>
                                          <p:spTgt spid="24"/>
                                        </p:tgtEl>
                                        <p:attrNameLst>
                                          <p:attrName>ppt_x</p:attrName>
                                          <p:attrName>ppt_y</p:attrName>
                                        </p:attrNameLst>
                                      </p:cBhvr>
                                      <p:rCtr x="7083" y="-10340"/>
                                    </p:animMotion>
                                  </p:childTnLst>
                                </p:cTn>
                              </p:par>
                              <p:par>
                                <p:cTn id="9" presetID="42" presetClass="path" presetSubtype="0" accel="50000" decel="50000" fill="hold" nodeType="withEffect">
                                  <p:stCondLst>
                                    <p:cond delay="0"/>
                                  </p:stCondLst>
                                  <p:childTnLst>
                                    <p:animMotion origin="layout" path="M -2.77778E-7 3.08642E-6 L -0.33767 0.30864 " pathEditMode="relative" rAng="0" ptsTypes="AA">
                                      <p:cBhvr>
                                        <p:cTn id="10" dur="1000" fill="hold"/>
                                        <p:tgtEl>
                                          <p:spTgt spid="27"/>
                                        </p:tgtEl>
                                        <p:attrNameLst>
                                          <p:attrName>ppt_x</p:attrName>
                                          <p:attrName>ppt_y</p:attrName>
                                        </p:attrNameLst>
                                      </p:cBhvr>
                                      <p:rCtr x="-16892" y="15432"/>
                                    </p:animMotion>
                                  </p:childTnLst>
                                </p:cTn>
                              </p:par>
                              <p:par>
                                <p:cTn id="11" presetID="6" presetClass="emph" presetSubtype="0" fill="hold" nodeType="withEffect">
                                  <p:stCondLst>
                                    <p:cond delay="0"/>
                                  </p:stCondLst>
                                  <p:childTnLst>
                                    <p:animScale>
                                      <p:cBhvr>
                                        <p:cTn id="12" dur="1000" fill="hold"/>
                                        <p:tgtEl>
                                          <p:spTgt spid="21"/>
                                        </p:tgtEl>
                                      </p:cBhvr>
                                      <p:by x="50000" y="50000"/>
                                    </p:animScale>
                                  </p:childTnLst>
                                </p:cTn>
                              </p:par>
                              <p:par>
                                <p:cTn id="13" presetID="6" presetClass="emph" presetSubtype="0" fill="hold" nodeType="withEffect">
                                  <p:stCondLst>
                                    <p:cond delay="0"/>
                                  </p:stCondLst>
                                  <p:childTnLst>
                                    <p:animScale>
                                      <p:cBhvr>
                                        <p:cTn id="14" dur="1000" fill="hold"/>
                                        <p:tgtEl>
                                          <p:spTgt spid="24"/>
                                        </p:tgtEl>
                                      </p:cBhvr>
                                      <p:by x="50000" y="50000"/>
                                    </p:animScale>
                                  </p:childTnLst>
                                </p:cTn>
                              </p:par>
                              <p:par>
                                <p:cTn id="15" presetID="6" presetClass="emph" presetSubtype="0" fill="hold" nodeType="withEffect">
                                  <p:stCondLst>
                                    <p:cond delay="0"/>
                                  </p:stCondLst>
                                  <p:childTnLst>
                                    <p:animScale>
                                      <p:cBhvr>
                                        <p:cTn id="16" dur="1000" fill="hold"/>
                                        <p:tgtEl>
                                          <p:spTgt spid="27"/>
                                        </p:tgtEl>
                                      </p:cBhvr>
                                      <p:by x="50000" y="50000"/>
                                    </p:animScale>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7"/>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0" name="Group 9">
            <a:extLst>
              <a:ext uri="{FF2B5EF4-FFF2-40B4-BE49-F238E27FC236}">
                <a16:creationId xmlns:a16="http://schemas.microsoft.com/office/drawing/2014/main" id="{16F0D8F7-C579-3FE5-E644-B7FB3580C11B}"/>
              </a:ext>
            </a:extLst>
          </p:cNvPr>
          <p:cNvGrpSpPr/>
          <p:nvPr/>
        </p:nvGrpSpPr>
        <p:grpSpPr>
          <a:xfrm>
            <a:off x="466725" y="1102614"/>
            <a:ext cx="2230984" cy="3250545"/>
            <a:chOff x="466725" y="1102614"/>
            <a:chExt cx="2230984" cy="3250545"/>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11" name="Group 10">
            <a:extLst>
              <a:ext uri="{FF2B5EF4-FFF2-40B4-BE49-F238E27FC236}">
                <a16:creationId xmlns:a16="http://schemas.microsoft.com/office/drawing/2014/main" id="{4709BBC0-616C-4EEF-ACD7-9EC2A8D02A1A}"/>
              </a:ext>
            </a:extLst>
          </p:cNvPr>
          <p:cNvGrpSpPr/>
          <p:nvPr/>
        </p:nvGrpSpPr>
        <p:grpSpPr>
          <a:xfrm>
            <a:off x="3583971" y="1102614"/>
            <a:ext cx="1768642" cy="3250545"/>
            <a:chOff x="3583971" y="1102614"/>
            <a:chExt cx="1768642" cy="3250545"/>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2" name="Group 11">
            <a:extLst>
              <a:ext uri="{FF2B5EF4-FFF2-40B4-BE49-F238E27FC236}">
                <a16:creationId xmlns:a16="http://schemas.microsoft.com/office/drawing/2014/main" id="{AC324C24-DB31-BC89-5B12-023E4B94AF84}"/>
              </a:ext>
            </a:extLst>
          </p:cNvPr>
          <p:cNvGrpSpPr/>
          <p:nvPr/>
        </p:nvGrpSpPr>
        <p:grpSpPr>
          <a:xfrm>
            <a:off x="6308199" y="1102614"/>
            <a:ext cx="2092336" cy="3250545"/>
            <a:chOff x="6308199" y="1102614"/>
            <a:chExt cx="2092336" cy="3250545"/>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8235482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Little Red Riding Hood</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51789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spTree>
    <p:extLst>
      <p:ext uri="{BB962C8B-B14F-4D97-AF65-F5344CB8AC3E}">
        <p14:creationId xmlns:p14="http://schemas.microsoft.com/office/powerpoint/2010/main" val="127189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pic>
        <p:nvPicPr>
          <p:cNvPr id="3" name="Picture 2">
            <a:extLst>
              <a:ext uri="{FF2B5EF4-FFF2-40B4-BE49-F238E27FC236}">
                <a16:creationId xmlns:a16="http://schemas.microsoft.com/office/drawing/2014/main" id="{358FBFE2-DFD0-E865-D121-1B32ED579F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2654" y="1108228"/>
            <a:ext cx="3046788" cy="3099184"/>
          </a:xfrm>
          <a:prstGeom prst="rect">
            <a:avLst/>
          </a:prstGeom>
        </p:spPr>
      </p:pic>
      <p:pic>
        <p:nvPicPr>
          <p:cNvPr id="5" name="Picture 4">
            <a:extLst>
              <a:ext uri="{FF2B5EF4-FFF2-40B4-BE49-F238E27FC236}">
                <a16:creationId xmlns:a16="http://schemas.microsoft.com/office/drawing/2014/main" id="{5A8A0057-2799-BE09-9753-1CBDCF8EBE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6659" y="1063394"/>
            <a:ext cx="2748946" cy="3099184"/>
          </a:xfrm>
          <a:prstGeom prst="rect">
            <a:avLst/>
          </a:prstGeom>
        </p:spPr>
      </p:pic>
    </p:spTree>
    <p:extLst>
      <p:ext uri="{BB962C8B-B14F-4D97-AF65-F5344CB8AC3E}">
        <p14:creationId xmlns:p14="http://schemas.microsoft.com/office/powerpoint/2010/main" val="40192054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44444E-6 6.17284E-7 L -0.19219 -0.00124 " pathEditMode="relative" rAng="0" ptsTypes="AA">
                                      <p:cBhvr>
                                        <p:cTn id="6" dur="1000" fill="hold"/>
                                        <p:tgtEl>
                                          <p:spTgt spid="4"/>
                                        </p:tgtEl>
                                        <p:attrNameLst>
                                          <p:attrName>ppt_x</p:attrName>
                                          <p:attrName>ppt_y</p:attrName>
                                        </p:attrNameLst>
                                      </p:cBhvr>
                                      <p:rCtr x="-9618" y="-62"/>
                                    </p:animMotion>
                                  </p:childTnLst>
                                </p:cTn>
                              </p:par>
                              <p:par>
                                <p:cTn id="7" presetID="10" presetClass="exit" presetSubtype="0" fill="hold" nodeType="withEffect">
                                  <p:stCondLst>
                                    <p:cond delay="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DBAC-0C81-2E6C-8599-F0225F85AE96}"/>
              </a:ext>
            </a:extLst>
          </p:cNvPr>
          <p:cNvSpPr>
            <a:spLocks noGrp="1"/>
          </p:cNvSpPr>
          <p:nvPr>
            <p:ph type="title"/>
          </p:nvPr>
        </p:nvSpPr>
        <p:spPr/>
        <p:txBody>
          <a:bodyPr/>
          <a:lstStyle/>
          <a:p>
            <a:r>
              <a:rPr lang="en-US" dirty="0"/>
              <a:t>Little Red Riding Hood</a:t>
            </a:r>
          </a:p>
        </p:txBody>
      </p:sp>
      <p:pic>
        <p:nvPicPr>
          <p:cNvPr id="6" name="Picture 5">
            <a:extLst>
              <a:ext uri="{FF2B5EF4-FFF2-40B4-BE49-F238E27FC236}">
                <a16:creationId xmlns:a16="http://schemas.microsoft.com/office/drawing/2014/main" id="{710E0233-E288-7AC1-28DB-4EA1B8C34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654" y="1108228"/>
            <a:ext cx="3046788" cy="3099184"/>
          </a:xfrm>
          <a:prstGeom prst="rect">
            <a:avLst/>
          </a:prstGeom>
        </p:spPr>
      </p:pic>
      <p:pic>
        <p:nvPicPr>
          <p:cNvPr id="8" name="Picture 7">
            <a:extLst>
              <a:ext uri="{FF2B5EF4-FFF2-40B4-BE49-F238E27FC236}">
                <a16:creationId xmlns:a16="http://schemas.microsoft.com/office/drawing/2014/main" id="{A4246D96-2AA1-4791-5086-BEF5FE862D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659" y="1063394"/>
            <a:ext cx="2748946" cy="3099184"/>
          </a:xfrm>
          <a:prstGeom prst="rect">
            <a:avLst/>
          </a:prstGeom>
        </p:spPr>
      </p:pic>
      <p:pic>
        <p:nvPicPr>
          <p:cNvPr id="9" name="Picture 8">
            <a:extLst>
              <a:ext uri="{FF2B5EF4-FFF2-40B4-BE49-F238E27FC236}">
                <a16:creationId xmlns:a16="http://schemas.microsoft.com/office/drawing/2014/main" id="{93E99251-202C-BCA7-EC1C-8D6EDFDC70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281" y="1063394"/>
            <a:ext cx="1978156" cy="3182118"/>
          </a:xfrm>
          <a:prstGeom prst="rect">
            <a:avLst/>
          </a:prstGeom>
        </p:spPr>
      </p:pic>
    </p:spTree>
    <p:extLst>
      <p:ext uri="{BB962C8B-B14F-4D97-AF65-F5344CB8AC3E}">
        <p14:creationId xmlns:p14="http://schemas.microsoft.com/office/powerpoint/2010/main" val="153996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8864059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3743757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1294818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7D80-D1F8-8717-AEAB-78B1B98455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7DBA7911-35B3-F887-2DC7-9F274C80D7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156" y="1200150"/>
            <a:ext cx="6815687" cy="3394075"/>
          </a:xfrm>
        </p:spPr>
      </p:pic>
    </p:spTree>
    <p:extLst>
      <p:ext uri="{BB962C8B-B14F-4D97-AF65-F5344CB8AC3E}">
        <p14:creationId xmlns:p14="http://schemas.microsoft.com/office/powerpoint/2010/main" val="19566269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22628812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04A3-8173-795F-6174-583DAAAB290A}"/>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19834A3F-35B0-B5ED-D2AB-7DB2229AEE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2467" y="1063625"/>
            <a:ext cx="4639065" cy="3499111"/>
          </a:xfrm>
          <a:prstGeom prst="rect">
            <a:avLst/>
          </a:prstGeom>
        </p:spPr>
      </p:pic>
    </p:spTree>
    <p:extLst>
      <p:ext uri="{BB962C8B-B14F-4D97-AF65-F5344CB8AC3E}">
        <p14:creationId xmlns:p14="http://schemas.microsoft.com/office/powerpoint/2010/main" val="2454282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85C-45CE-005C-4153-0536803FBA1F}"/>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76CF9312-DCBB-D5AF-A591-68AA8CED8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1200150"/>
            <a:ext cx="3773429" cy="3283765"/>
          </a:xfrm>
          <a:prstGeom prst="rect">
            <a:avLst/>
          </a:prstGeom>
        </p:spPr>
      </p:pic>
      <p:pic>
        <p:nvPicPr>
          <p:cNvPr id="6" name="Picture 5">
            <a:extLst>
              <a:ext uri="{FF2B5EF4-FFF2-40B4-BE49-F238E27FC236}">
                <a16:creationId xmlns:a16="http://schemas.microsoft.com/office/drawing/2014/main" id="{61D81DC0-A497-9340-A8B0-7481F8BCB5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1301797"/>
            <a:ext cx="1754959" cy="3182118"/>
          </a:xfrm>
          <a:prstGeom prst="rect">
            <a:avLst/>
          </a:prstGeom>
        </p:spPr>
      </p:pic>
    </p:spTree>
    <p:extLst>
      <p:ext uri="{BB962C8B-B14F-4D97-AF65-F5344CB8AC3E}">
        <p14:creationId xmlns:p14="http://schemas.microsoft.com/office/powerpoint/2010/main" val="37236651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AAE3-4CE2-B286-B4FF-3C1F78B810B7}"/>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B4E3E637-BA86-6AC7-A8AE-F6F3C17142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28" y="1063625"/>
            <a:ext cx="7729744" cy="3706376"/>
          </a:xfrm>
          <a:prstGeom prst="rect">
            <a:avLst/>
          </a:prstGeom>
        </p:spPr>
      </p:pic>
    </p:spTree>
    <p:extLst>
      <p:ext uri="{BB962C8B-B14F-4D97-AF65-F5344CB8AC3E}">
        <p14:creationId xmlns:p14="http://schemas.microsoft.com/office/powerpoint/2010/main" val="25409263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4D52-DD9E-93E2-BB0D-495FDB6F8C25}"/>
              </a:ext>
            </a:extLst>
          </p:cNvPr>
          <p:cNvSpPr>
            <a:spLocks noGrp="1"/>
          </p:cNvSpPr>
          <p:nvPr>
            <p:ph type="title"/>
          </p:nvPr>
        </p:nvSpPr>
        <p:spPr/>
        <p:txBody>
          <a:bodyPr/>
          <a:lstStyle/>
          <a:p>
            <a:r>
              <a:rPr lang="en-US" dirty="0"/>
              <a:t>Little Red Riding Hood</a:t>
            </a:r>
          </a:p>
        </p:txBody>
      </p:sp>
      <p:pic>
        <p:nvPicPr>
          <p:cNvPr id="3" name="Picture 2">
            <a:extLst>
              <a:ext uri="{FF2B5EF4-FFF2-40B4-BE49-F238E27FC236}">
                <a16:creationId xmlns:a16="http://schemas.microsoft.com/office/drawing/2014/main" id="{CF5FB02D-1221-8D82-3112-94C85D098F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14400" y="1481318"/>
            <a:ext cx="1754959" cy="2823076"/>
          </a:xfrm>
          <a:prstGeom prst="rect">
            <a:avLst/>
          </a:prstGeom>
        </p:spPr>
      </p:pic>
      <p:pic>
        <p:nvPicPr>
          <p:cNvPr id="4" name="Picture 3">
            <a:extLst>
              <a:ext uri="{FF2B5EF4-FFF2-40B4-BE49-F238E27FC236}">
                <a16:creationId xmlns:a16="http://schemas.microsoft.com/office/drawing/2014/main" id="{F3E166CE-7974-5AFF-9764-46CAF7EC86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94520" y="1473071"/>
            <a:ext cx="1754959" cy="2839569"/>
          </a:xfrm>
          <a:prstGeom prst="rect">
            <a:avLst/>
          </a:prstGeom>
        </p:spPr>
      </p:pic>
      <p:pic>
        <p:nvPicPr>
          <p:cNvPr id="5" name="Picture 4">
            <a:extLst>
              <a:ext uri="{FF2B5EF4-FFF2-40B4-BE49-F238E27FC236}">
                <a16:creationId xmlns:a16="http://schemas.microsoft.com/office/drawing/2014/main" id="{AAA7781C-A816-FA06-479C-E35D17A185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4640" y="1301797"/>
            <a:ext cx="1754959" cy="3182118"/>
          </a:xfrm>
          <a:prstGeom prst="rect">
            <a:avLst/>
          </a:prstGeom>
        </p:spPr>
      </p:pic>
    </p:spTree>
    <p:extLst>
      <p:ext uri="{BB962C8B-B14F-4D97-AF65-F5344CB8AC3E}">
        <p14:creationId xmlns:p14="http://schemas.microsoft.com/office/powerpoint/2010/main" val="33011334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7200" y="1160212"/>
            <a:ext cx="1754959"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BC88C016-669D-5D96-1837-210EB1F5E7F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162800" y="1680381"/>
            <a:ext cx="1752600" cy="1782738"/>
          </a:xfrm>
          <a:prstGeom prst="rect">
            <a:avLst/>
          </a:prstGeom>
        </p:spPr>
      </p:pic>
      <p:sp>
        <p:nvSpPr>
          <p:cNvPr id="8" name="TextBox 7">
            <a:extLst>
              <a:ext uri="{FF2B5EF4-FFF2-40B4-BE49-F238E27FC236}">
                <a16:creationId xmlns:a16="http://schemas.microsoft.com/office/drawing/2014/main" id="{8FD32C94-366F-8D18-809A-0D6E26ED98EC}"/>
              </a:ext>
            </a:extLst>
          </p:cNvPr>
          <p:cNvSpPr txBox="1"/>
          <p:nvPr/>
        </p:nvSpPr>
        <p:spPr>
          <a:xfrm>
            <a:off x="3209207" y="2217806"/>
            <a:ext cx="1508747" cy="707886"/>
          </a:xfrm>
          <a:prstGeom prst="rect">
            <a:avLst/>
          </a:prstGeom>
          <a:noFill/>
        </p:spPr>
        <p:txBody>
          <a:bodyPr wrap="none" rtlCol="0">
            <a:spAutoFit/>
          </a:bodyPr>
          <a:lstStyle/>
          <a:p>
            <a:pPr algn="ctr"/>
            <a:r>
              <a:rPr lang="en-US" sz="4000" dirty="0"/>
              <a:t>Victim</a:t>
            </a:r>
            <a:endParaRPr lang="en-US" sz="2400" dirty="0"/>
          </a:p>
        </p:txBody>
      </p:sp>
      <p:sp>
        <p:nvSpPr>
          <p:cNvPr id="9" name="TextBox 8">
            <a:extLst>
              <a:ext uri="{FF2B5EF4-FFF2-40B4-BE49-F238E27FC236}">
                <a16:creationId xmlns:a16="http://schemas.microsoft.com/office/drawing/2014/main" id="{61D35533-EDC1-2ACE-B49D-51D2CE1444DC}"/>
              </a:ext>
            </a:extLst>
          </p:cNvPr>
          <p:cNvSpPr txBox="1"/>
          <p:nvPr/>
        </p:nvSpPr>
        <p:spPr>
          <a:xfrm>
            <a:off x="2761875" y="3037613"/>
            <a:ext cx="2422458" cy="707886"/>
          </a:xfrm>
          <a:prstGeom prst="rect">
            <a:avLst/>
          </a:prstGeom>
          <a:noFill/>
        </p:spPr>
        <p:txBody>
          <a:bodyPr wrap="none" rtlCol="0">
            <a:spAutoFit/>
          </a:bodyPr>
          <a:lstStyle/>
          <a:p>
            <a:pPr algn="ctr"/>
            <a:r>
              <a:rPr lang="en-US" sz="4000" dirty="0"/>
              <a:t>Persecutor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3041024" y="1397999"/>
            <a:ext cx="1829925" cy="707886"/>
          </a:xfrm>
          <a:prstGeom prst="rect">
            <a:avLst/>
          </a:prstGeom>
          <a:noFill/>
        </p:spPr>
        <p:txBody>
          <a:bodyPr wrap="none" rtlCol="0">
            <a:spAutoFit/>
          </a:bodyPr>
          <a:lstStyle/>
          <a:p>
            <a:pPr algn="ctr"/>
            <a:r>
              <a:rPr lang="en-US" sz="4000" dirty="0"/>
              <a:t>Rescuer</a:t>
            </a:r>
            <a:endParaRPr lang="en-US" sz="2400" dirty="0"/>
          </a:p>
        </p:txBody>
      </p:sp>
    </p:spTree>
    <p:extLst>
      <p:ext uri="{BB962C8B-B14F-4D97-AF65-F5344CB8AC3E}">
        <p14:creationId xmlns:p14="http://schemas.microsoft.com/office/powerpoint/2010/main" val="40526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 presetClass="exit" presetSubtype="0" fill="hold"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8"/>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9" grpId="0"/>
      <p:bldP spid="9" grpId="1"/>
      <p:bldP spid="10" grpId="0"/>
      <p:bldP spid="10" grpId="1"/>
      <p:bldP spid="10" grpId="2"/>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156745" y="2217806"/>
            <a:ext cx="2422458" cy="707886"/>
          </a:xfrm>
          <a:prstGeom prst="rect">
            <a:avLst/>
          </a:prstGeom>
          <a:noFill/>
        </p:spPr>
        <p:txBody>
          <a:bodyPr wrap="none" rtlCol="0">
            <a:spAutoFit/>
          </a:bodyPr>
          <a:lstStyle/>
          <a:p>
            <a:pPr algn="ctr"/>
            <a:r>
              <a:rPr lang="en-US" sz="4000" dirty="0"/>
              <a:t>Persecutor</a:t>
            </a:r>
            <a:endParaRPr lang="en-US" sz="2400" dirty="0"/>
          </a:p>
        </p:txBody>
      </p:sp>
    </p:spTree>
    <p:extLst>
      <p:ext uri="{BB962C8B-B14F-4D97-AF65-F5344CB8AC3E}">
        <p14:creationId xmlns:p14="http://schemas.microsoft.com/office/powerpoint/2010/main" val="8760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76896" y="1641410"/>
            <a:ext cx="1026176"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613601" y="2217806"/>
            <a:ext cx="1508747" cy="707886"/>
          </a:xfrm>
          <a:prstGeom prst="rect">
            <a:avLst/>
          </a:prstGeom>
          <a:noFill/>
        </p:spPr>
        <p:txBody>
          <a:bodyPr wrap="none" rtlCol="0">
            <a:spAutoFit/>
          </a:bodyPr>
          <a:lstStyle/>
          <a:p>
            <a:pPr algn="ctr"/>
            <a:r>
              <a:rPr lang="en-US" sz="4000" dirty="0"/>
              <a:t>Victim</a:t>
            </a:r>
            <a:endParaRPr lang="en-US" sz="2400" dirty="0"/>
          </a:p>
        </p:txBody>
      </p:sp>
    </p:spTree>
    <p:extLst>
      <p:ext uri="{BB962C8B-B14F-4D97-AF65-F5344CB8AC3E}">
        <p14:creationId xmlns:p14="http://schemas.microsoft.com/office/powerpoint/2010/main" val="15404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6207" y="1160212"/>
            <a:ext cx="1556945"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005704" y="2597151"/>
            <a:ext cx="926190" cy="1498599"/>
          </a:xfrm>
          <a:prstGeom prst="rect">
            <a:avLst/>
          </a:prstGeom>
        </p:spPr>
      </p:pic>
      <p:sp>
        <p:nvSpPr>
          <p:cNvPr id="9" name="TextBox 8">
            <a:extLst>
              <a:ext uri="{FF2B5EF4-FFF2-40B4-BE49-F238E27FC236}">
                <a16:creationId xmlns:a16="http://schemas.microsoft.com/office/drawing/2014/main" id="{61D35533-EDC1-2ACE-B49D-51D2CE1444DC}"/>
              </a:ext>
            </a:extLst>
          </p:cNvPr>
          <p:cNvSpPr txBox="1"/>
          <p:nvPr/>
        </p:nvSpPr>
        <p:spPr>
          <a:xfrm>
            <a:off x="3124200" y="2571749"/>
            <a:ext cx="1829925" cy="707886"/>
          </a:xfrm>
          <a:prstGeom prst="rect">
            <a:avLst/>
          </a:prstGeom>
          <a:noFill/>
        </p:spPr>
        <p:txBody>
          <a:bodyPr wrap="none" rtlCol="0">
            <a:spAutoFit/>
          </a:bodyPr>
          <a:lstStyle/>
          <a:p>
            <a:pPr algn="ctr"/>
            <a:r>
              <a:rPr lang="en-US" sz="4000" dirty="0"/>
              <a:t>Rescuer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2827932" y="1680381"/>
            <a:ext cx="2422459" cy="707886"/>
          </a:xfrm>
          <a:prstGeom prst="rect">
            <a:avLst/>
          </a:prstGeom>
          <a:noFill/>
        </p:spPr>
        <p:txBody>
          <a:bodyPr wrap="none" rtlCol="0">
            <a:spAutoFit/>
          </a:bodyPr>
          <a:lstStyle/>
          <a:p>
            <a:pPr algn="ctr"/>
            <a:r>
              <a:rPr lang="en-US" sz="4000" dirty="0"/>
              <a:t>Persecutor</a:t>
            </a:r>
            <a:endParaRPr lang="en-US" sz="2400" dirty="0"/>
          </a:p>
        </p:txBody>
      </p:sp>
      <p:pic>
        <p:nvPicPr>
          <p:cNvPr id="6" name="Picture 5">
            <a:extLst>
              <a:ext uri="{FF2B5EF4-FFF2-40B4-BE49-F238E27FC236}">
                <a16:creationId xmlns:a16="http://schemas.microsoft.com/office/drawing/2014/main" id="{73D34E5A-5AE6-B00D-2DBA-CFF6BE1CDE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90768" y="946151"/>
            <a:ext cx="931601" cy="1498599"/>
          </a:xfrm>
          <a:prstGeom prst="rect">
            <a:avLst/>
          </a:prstGeom>
        </p:spPr>
      </p:pic>
      <p:pic>
        <p:nvPicPr>
          <p:cNvPr id="7" name="Picture 6">
            <a:extLst>
              <a:ext uri="{FF2B5EF4-FFF2-40B4-BE49-F238E27FC236}">
                <a16:creationId xmlns:a16="http://schemas.microsoft.com/office/drawing/2014/main" id="{856FA327-F016-4095-35F8-8060D90BC9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250391" y="1254849"/>
            <a:ext cx="2598209" cy="2642889"/>
          </a:xfrm>
          <a:prstGeom prst="rect">
            <a:avLst/>
          </a:prstGeom>
        </p:spPr>
      </p:pic>
    </p:spTree>
    <p:extLst>
      <p:ext uri="{BB962C8B-B14F-4D97-AF65-F5344CB8AC3E}">
        <p14:creationId xmlns:p14="http://schemas.microsoft.com/office/powerpoint/2010/main" val="50384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Pied Piper</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2563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A6EF-9463-477F-352A-D08CB22F506C}"/>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4D98F8E2-EB85-98C7-DD0A-558AB62C365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71102" y="1200150"/>
            <a:ext cx="5601795" cy="3394075"/>
          </a:xfrm>
        </p:spPr>
      </p:pic>
    </p:spTree>
    <p:extLst>
      <p:ext uri="{BB962C8B-B14F-4D97-AF65-F5344CB8AC3E}">
        <p14:creationId xmlns:p14="http://schemas.microsoft.com/office/powerpoint/2010/main" val="21077680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024F-9965-DD99-E4DE-1DA92B622A80}"/>
              </a:ext>
            </a:extLst>
          </p:cNvPr>
          <p:cNvSpPr>
            <a:spLocks noGrp="1"/>
          </p:cNvSpPr>
          <p:nvPr>
            <p:ph type="title"/>
          </p:nvPr>
        </p:nvSpPr>
        <p:spPr/>
        <p:txBody>
          <a:bodyPr/>
          <a:lstStyle/>
          <a:p>
            <a:r>
              <a:rPr lang="en-US" dirty="0"/>
              <a:t>Pied Piper - Analysis</a:t>
            </a:r>
          </a:p>
        </p:txBody>
      </p:sp>
      <p:graphicFrame>
        <p:nvGraphicFramePr>
          <p:cNvPr id="4" name="Diagram 3">
            <a:extLst>
              <a:ext uri="{FF2B5EF4-FFF2-40B4-BE49-F238E27FC236}">
                <a16:creationId xmlns:a16="http://schemas.microsoft.com/office/drawing/2014/main" id="{0E1A0753-86CE-789F-53BB-5885F7E2821C}"/>
              </a:ext>
            </a:extLst>
          </p:cNvPr>
          <p:cNvGraphicFramePr/>
          <p:nvPr>
            <p:extLst>
              <p:ext uri="{D42A27DB-BD31-4B8C-83A1-F6EECF244321}">
                <p14:modId xmlns:p14="http://schemas.microsoft.com/office/powerpoint/2010/main" val="3228778443"/>
              </p:ext>
            </p:extLst>
          </p:nvPr>
        </p:nvGraphicFramePr>
        <p:xfrm>
          <a:off x="2286000" y="1063625"/>
          <a:ext cx="6096000" cy="76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7C94FC2D-9091-7EF2-E4B2-E5E8F3688B33}"/>
              </a:ext>
            </a:extLst>
          </p:cNvPr>
          <p:cNvSpPr/>
          <p:nvPr/>
        </p:nvSpPr>
        <p:spPr>
          <a:xfrm>
            <a:off x="147831" y="1092884"/>
            <a:ext cx="2081019"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Pied Piper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6" name="Diagram 5">
            <a:extLst>
              <a:ext uri="{FF2B5EF4-FFF2-40B4-BE49-F238E27FC236}">
                <a16:creationId xmlns:a16="http://schemas.microsoft.com/office/drawing/2014/main" id="{DB247DF3-481E-C30A-125F-10A3E6E337DD}"/>
              </a:ext>
            </a:extLst>
          </p:cNvPr>
          <p:cNvGraphicFramePr/>
          <p:nvPr>
            <p:extLst>
              <p:ext uri="{D42A27DB-BD31-4B8C-83A1-F6EECF244321}">
                <p14:modId xmlns:p14="http://schemas.microsoft.com/office/powerpoint/2010/main" val="1850033156"/>
              </p:ext>
            </p:extLst>
          </p:nvPr>
        </p:nvGraphicFramePr>
        <p:xfrm>
          <a:off x="2247900" y="2190750"/>
          <a:ext cx="6096000" cy="76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a:extLst>
              <a:ext uri="{FF2B5EF4-FFF2-40B4-BE49-F238E27FC236}">
                <a16:creationId xmlns:a16="http://schemas.microsoft.com/office/drawing/2014/main" id="{5C435D17-AD95-52C5-911C-B8997498D4A5}"/>
              </a:ext>
            </a:extLst>
          </p:cNvPr>
          <p:cNvSpPr/>
          <p:nvPr/>
        </p:nvSpPr>
        <p:spPr>
          <a:xfrm>
            <a:off x="450948" y="2220009"/>
            <a:ext cx="1398588"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Mayor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48E8C5AC-B188-82A8-1F48-A7932883C66D}"/>
              </a:ext>
            </a:extLst>
          </p:cNvPr>
          <p:cNvGraphicFramePr/>
          <p:nvPr>
            <p:extLst>
              <p:ext uri="{D42A27DB-BD31-4B8C-83A1-F6EECF244321}">
                <p14:modId xmlns:p14="http://schemas.microsoft.com/office/powerpoint/2010/main" val="2950429427"/>
              </p:ext>
            </p:extLst>
          </p:nvPr>
        </p:nvGraphicFramePr>
        <p:xfrm>
          <a:off x="2219325" y="3347134"/>
          <a:ext cx="6096000"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ectangle 8">
            <a:extLst>
              <a:ext uri="{FF2B5EF4-FFF2-40B4-BE49-F238E27FC236}">
                <a16:creationId xmlns:a16="http://schemas.microsoft.com/office/drawing/2014/main" id="{F78AA0F6-9BD8-8BF7-B7CE-0AA3710A4CB9}"/>
              </a:ext>
            </a:extLst>
          </p:cNvPr>
          <p:cNvSpPr/>
          <p:nvPr/>
        </p:nvSpPr>
        <p:spPr>
          <a:xfrm>
            <a:off x="245306" y="3376393"/>
            <a:ext cx="1752724"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Children</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58333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Cinderella</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082281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DF83-7409-DF62-9F3E-F5AF775471E1}"/>
              </a:ext>
            </a:extLst>
          </p:cNvPr>
          <p:cNvSpPr>
            <a:spLocks noGrp="1"/>
          </p:cNvSpPr>
          <p:nvPr>
            <p:ph type="title"/>
          </p:nvPr>
        </p:nvSpPr>
        <p:spPr/>
        <p:txBody>
          <a:bodyPr/>
          <a:lstStyle/>
          <a:p>
            <a:r>
              <a:rPr lang="en-US" dirty="0"/>
              <a:t>Cinderella - Analysis</a:t>
            </a:r>
          </a:p>
        </p:txBody>
      </p:sp>
      <p:graphicFrame>
        <p:nvGraphicFramePr>
          <p:cNvPr id="3" name="Diagram 2">
            <a:extLst>
              <a:ext uri="{FF2B5EF4-FFF2-40B4-BE49-F238E27FC236}">
                <a16:creationId xmlns:a16="http://schemas.microsoft.com/office/drawing/2014/main" id="{AF0BDA27-FE2E-AA77-40CA-10C47587D652}"/>
              </a:ext>
            </a:extLst>
          </p:cNvPr>
          <p:cNvGraphicFramePr/>
          <p:nvPr>
            <p:extLst>
              <p:ext uri="{D42A27DB-BD31-4B8C-83A1-F6EECF244321}">
                <p14:modId xmlns:p14="http://schemas.microsoft.com/office/powerpoint/2010/main" val="3645463531"/>
              </p:ext>
            </p:extLst>
          </p:nvPr>
        </p:nvGraphicFramePr>
        <p:xfrm>
          <a:off x="1524000" y="2143125"/>
          <a:ext cx="6096000" cy="85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79606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1357"/>
          <a:stretch/>
        </p:blipFill>
        <p:spPr>
          <a:xfrm>
            <a:off x="3936206" y="204789"/>
            <a:ext cx="4389437" cy="3890962"/>
          </a:xfrm>
        </p:spPr>
      </p:pic>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Software Development Team</a:t>
            </a:r>
          </a:p>
        </p:txBody>
      </p:sp>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23636575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Tree>
    <p:extLst>
      <p:ext uri="{BB962C8B-B14F-4D97-AF65-F5344CB8AC3E}">
        <p14:creationId xmlns:p14="http://schemas.microsoft.com/office/powerpoint/2010/main" val="68526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9" name="TextBox 8">
            <a:extLst>
              <a:ext uri="{FF2B5EF4-FFF2-40B4-BE49-F238E27FC236}">
                <a16:creationId xmlns:a16="http://schemas.microsoft.com/office/drawing/2014/main" id="{C04955D5-AF85-A7B7-92D6-BB38ECDBF876}"/>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sp>
        <p:nvSpPr>
          <p:cNvPr id="10" name="TextBox 9">
            <a:extLst>
              <a:ext uri="{FF2B5EF4-FFF2-40B4-BE49-F238E27FC236}">
                <a16:creationId xmlns:a16="http://schemas.microsoft.com/office/drawing/2014/main" id="{03A33809-A5C4-5C02-3D75-6C33CF52BE81}"/>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sp>
        <p:nvSpPr>
          <p:cNvPr id="17" name="Isosceles Triangle 16">
            <a:extLst>
              <a:ext uri="{FF2B5EF4-FFF2-40B4-BE49-F238E27FC236}">
                <a16:creationId xmlns:a16="http://schemas.microsoft.com/office/drawing/2014/main" id="{80F301DC-A7F7-271D-D5C7-963A493ED427}"/>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1D40445-AF0C-2547-B6AA-2B83F3FCD371}"/>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Tree>
    <p:extLst>
      <p:ext uri="{BB962C8B-B14F-4D97-AF65-F5344CB8AC3E}">
        <p14:creationId xmlns:p14="http://schemas.microsoft.com/office/powerpoint/2010/main" val="1748291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0 L 0.4375 -0.14444 " pathEditMode="relative" rAng="0" ptsTypes="AA">
                                      <p:cBhvr>
                                        <p:cTn id="6" dur="750" fill="hold"/>
                                        <p:tgtEl>
                                          <p:spTgt spid="11"/>
                                        </p:tgtEl>
                                        <p:attrNameLst>
                                          <p:attrName>ppt_x</p:attrName>
                                          <p:attrName>ppt_y</p:attrName>
                                        </p:attrNameLst>
                                      </p:cBhvr>
                                      <p:rCtr x="21875" y="-7222"/>
                                    </p:animMotion>
                                  </p:childTnLst>
                                </p:cTn>
                              </p:par>
                              <p:par>
                                <p:cTn id="7" presetID="42" presetClass="path" presetSubtype="0" accel="50000" decel="50000" fill="hold" nodeType="withEffect">
                                  <p:stCondLst>
                                    <p:cond delay="0"/>
                                  </p:stCondLst>
                                  <p:childTnLst>
                                    <p:animMotion origin="layout" path="M 3.33333E-6 0 L -0.12917 0.26667 " pathEditMode="relative" rAng="0" ptsTypes="AA">
                                      <p:cBhvr>
                                        <p:cTn id="8" dur="750" fill="hold"/>
                                        <p:tgtEl>
                                          <p:spTgt spid="14"/>
                                        </p:tgtEl>
                                        <p:attrNameLst>
                                          <p:attrName>ppt_x</p:attrName>
                                          <p:attrName>ppt_y</p:attrName>
                                        </p:attrNameLst>
                                      </p:cBhvr>
                                      <p:rCtr x="-6458" y="13333"/>
                                    </p:animMotion>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CA0-BFE6-DB08-951F-6C71B27FAB16}"/>
              </a:ext>
            </a:extLst>
          </p:cNvPr>
          <p:cNvSpPr>
            <a:spLocks noGrp="1"/>
          </p:cNvSpPr>
          <p:nvPr>
            <p:ph type="title"/>
          </p:nvPr>
        </p:nvSpPr>
        <p:spPr/>
        <p:txBody>
          <a:bodyPr>
            <a:normAutofit fontScale="90000"/>
          </a:bodyPr>
          <a:lstStyle/>
          <a:p>
            <a:r>
              <a:rPr lang="en-US" dirty="0"/>
              <a:t>Software Development Team Scenario</a:t>
            </a:r>
          </a:p>
        </p:txBody>
      </p:sp>
      <p:grpSp>
        <p:nvGrpSpPr>
          <p:cNvPr id="24" name="Group 23">
            <a:extLst>
              <a:ext uri="{FF2B5EF4-FFF2-40B4-BE49-F238E27FC236}">
                <a16:creationId xmlns:a16="http://schemas.microsoft.com/office/drawing/2014/main" id="{DB9F3441-006A-7A3A-01EF-802B5F92755B}"/>
              </a:ext>
            </a:extLst>
          </p:cNvPr>
          <p:cNvGrpSpPr/>
          <p:nvPr/>
        </p:nvGrpSpPr>
        <p:grpSpPr>
          <a:xfrm>
            <a:off x="4029483" y="3181350"/>
            <a:ext cx="1085029" cy="1485362"/>
            <a:chOff x="4029483" y="3181350"/>
            <a:chExt cx="1085029" cy="1485362"/>
          </a:xfrm>
        </p:grpSpPr>
        <p:pic>
          <p:nvPicPr>
            <p:cNvPr id="4" name="Graphic 3">
              <a:extLst>
                <a:ext uri="{FF2B5EF4-FFF2-40B4-BE49-F238E27FC236}">
                  <a16:creationId xmlns:a16="http://schemas.microsoft.com/office/drawing/2014/main" id="{02760D75-B982-088B-81D2-CE84DB32CE8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4029483" y="3181350"/>
              <a:ext cx="1085029" cy="1116030"/>
            </a:xfrm>
            <a:prstGeom prst="rect">
              <a:avLst/>
            </a:prstGeom>
          </p:spPr>
        </p:pic>
        <p:sp>
          <p:nvSpPr>
            <p:cNvPr id="6" name="TextBox 5">
              <a:extLst>
                <a:ext uri="{FF2B5EF4-FFF2-40B4-BE49-F238E27FC236}">
                  <a16:creationId xmlns:a16="http://schemas.microsoft.com/office/drawing/2014/main" id="{B8522C18-139D-A16C-2CC4-12E39E90E920}"/>
                </a:ext>
              </a:extLst>
            </p:cNvPr>
            <p:cNvSpPr txBox="1"/>
            <p:nvPr/>
          </p:nvSpPr>
          <p:spPr>
            <a:xfrm>
              <a:off x="4253640" y="4297380"/>
              <a:ext cx="636713" cy="369332"/>
            </a:xfrm>
            <a:prstGeom prst="rect">
              <a:avLst/>
            </a:prstGeom>
            <a:noFill/>
          </p:spPr>
          <p:txBody>
            <a:bodyPr wrap="none" rtlCol="0">
              <a:spAutoFit/>
            </a:bodyPr>
            <a:lstStyle/>
            <a:p>
              <a:pPr algn="ctr"/>
              <a:r>
                <a:rPr lang="en-US" dirty="0"/>
                <a:t>Alice</a:t>
              </a:r>
            </a:p>
          </p:txBody>
        </p:sp>
      </p:grpSp>
      <p:sp>
        <p:nvSpPr>
          <p:cNvPr id="9" name="Isosceles Triangle 8">
            <a:extLst>
              <a:ext uri="{FF2B5EF4-FFF2-40B4-BE49-F238E27FC236}">
                <a16:creationId xmlns:a16="http://schemas.microsoft.com/office/drawing/2014/main" id="{42CFA643-EBA3-D488-8CFF-CC8D8272D2B8}"/>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48A9480-02B4-E498-97F1-6F4E2C3E641D}"/>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
        <p:nvSpPr>
          <p:cNvPr id="16" name="TextBox 15">
            <a:extLst>
              <a:ext uri="{FF2B5EF4-FFF2-40B4-BE49-F238E27FC236}">
                <a16:creationId xmlns:a16="http://schemas.microsoft.com/office/drawing/2014/main" id="{47BF3CDF-0F53-1E39-770E-D83928999B0B}"/>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grpSp>
        <p:nvGrpSpPr>
          <p:cNvPr id="23" name="Group 22">
            <a:extLst>
              <a:ext uri="{FF2B5EF4-FFF2-40B4-BE49-F238E27FC236}">
                <a16:creationId xmlns:a16="http://schemas.microsoft.com/office/drawing/2014/main" id="{40FF6152-DB45-E106-80AA-27547D7F734E}"/>
              </a:ext>
            </a:extLst>
          </p:cNvPr>
          <p:cNvGrpSpPr/>
          <p:nvPr/>
        </p:nvGrpSpPr>
        <p:grpSpPr>
          <a:xfrm>
            <a:off x="6858000" y="1063625"/>
            <a:ext cx="1085029" cy="1485362"/>
            <a:chOff x="6858000" y="1063625"/>
            <a:chExt cx="1085029" cy="1485362"/>
          </a:xfrm>
        </p:grpSpPr>
        <p:pic>
          <p:nvPicPr>
            <p:cNvPr id="17" name="Graphic 16">
              <a:extLst>
                <a:ext uri="{FF2B5EF4-FFF2-40B4-BE49-F238E27FC236}">
                  <a16:creationId xmlns:a16="http://schemas.microsoft.com/office/drawing/2014/main" id="{72DBA5B7-E6B3-C8B0-07F3-19E3749E7A7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6858000" y="1063625"/>
              <a:ext cx="1085029" cy="1116030"/>
            </a:xfrm>
            <a:prstGeom prst="rect">
              <a:avLst/>
            </a:prstGeom>
          </p:spPr>
        </p:pic>
        <p:sp>
          <p:nvSpPr>
            <p:cNvPr id="18" name="TextBox 17">
              <a:extLst>
                <a:ext uri="{FF2B5EF4-FFF2-40B4-BE49-F238E27FC236}">
                  <a16:creationId xmlns:a16="http://schemas.microsoft.com/office/drawing/2014/main" id="{70E3CFA9-5383-4C38-53DD-F68A58849056}"/>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sp>
        <p:nvSpPr>
          <p:cNvPr id="19" name="TextBox 18">
            <a:extLst>
              <a:ext uri="{FF2B5EF4-FFF2-40B4-BE49-F238E27FC236}">
                <a16:creationId xmlns:a16="http://schemas.microsoft.com/office/drawing/2014/main" id="{A2DBB8E0-30E1-F805-2D6D-D8953E0E049C}"/>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grpSp>
        <p:nvGrpSpPr>
          <p:cNvPr id="25" name="Group 24">
            <a:extLst>
              <a:ext uri="{FF2B5EF4-FFF2-40B4-BE49-F238E27FC236}">
                <a16:creationId xmlns:a16="http://schemas.microsoft.com/office/drawing/2014/main" id="{9168EDBA-20D7-22E1-0822-B78857EC42F5}"/>
              </a:ext>
            </a:extLst>
          </p:cNvPr>
          <p:cNvGrpSpPr/>
          <p:nvPr/>
        </p:nvGrpSpPr>
        <p:grpSpPr>
          <a:xfrm>
            <a:off x="935135" y="1063625"/>
            <a:ext cx="1085029" cy="1485362"/>
            <a:chOff x="935135" y="1063625"/>
            <a:chExt cx="1085029" cy="1485362"/>
          </a:xfrm>
        </p:grpSpPr>
        <p:pic>
          <p:nvPicPr>
            <p:cNvPr id="20" name="Graphic 19">
              <a:extLst>
                <a:ext uri="{FF2B5EF4-FFF2-40B4-BE49-F238E27FC236}">
                  <a16:creationId xmlns:a16="http://schemas.microsoft.com/office/drawing/2014/main" id="{F9534D49-0D9B-104B-969C-E3AF3316B83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935135" y="1063625"/>
              <a:ext cx="1085029" cy="1116030"/>
            </a:xfrm>
            <a:prstGeom prst="rect">
              <a:avLst/>
            </a:prstGeom>
          </p:spPr>
        </p:pic>
        <p:sp>
          <p:nvSpPr>
            <p:cNvPr id="21" name="TextBox 20">
              <a:extLst>
                <a:ext uri="{FF2B5EF4-FFF2-40B4-BE49-F238E27FC236}">
                  <a16:creationId xmlns:a16="http://schemas.microsoft.com/office/drawing/2014/main" id="{8EA21B1B-E670-FB10-4107-B03488AC44F2}"/>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22" name="TextBox 21">
            <a:extLst>
              <a:ext uri="{FF2B5EF4-FFF2-40B4-BE49-F238E27FC236}">
                <a16:creationId xmlns:a16="http://schemas.microsoft.com/office/drawing/2014/main" id="{B21C6AD6-99DE-6035-9F0C-E1DA177E8802}"/>
              </a:ext>
            </a:extLst>
          </p:cNvPr>
          <p:cNvSpPr txBox="1"/>
          <p:nvPr/>
        </p:nvSpPr>
        <p:spPr>
          <a:xfrm>
            <a:off x="1014638" y="2529937"/>
            <a:ext cx="926023" cy="369332"/>
          </a:xfrm>
          <a:prstGeom prst="rect">
            <a:avLst/>
          </a:prstGeom>
          <a:noFill/>
        </p:spPr>
        <p:txBody>
          <a:bodyPr wrap="none" rtlCol="0">
            <a:spAutoFit/>
          </a:bodyPr>
          <a:lstStyle/>
          <a:p>
            <a:pPr algn="ctr"/>
            <a:r>
              <a:rPr lang="en-US" dirty="0"/>
              <a:t>Rescuer</a:t>
            </a:r>
          </a:p>
        </p:txBody>
      </p:sp>
    </p:spTree>
    <p:extLst>
      <p:ext uri="{BB962C8B-B14F-4D97-AF65-F5344CB8AC3E}">
        <p14:creationId xmlns:p14="http://schemas.microsoft.com/office/powerpoint/2010/main" val="429325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CA0-BFE6-DB08-951F-6C71B27FAB16}"/>
              </a:ext>
            </a:extLst>
          </p:cNvPr>
          <p:cNvSpPr>
            <a:spLocks noGrp="1"/>
          </p:cNvSpPr>
          <p:nvPr>
            <p:ph type="title"/>
          </p:nvPr>
        </p:nvSpPr>
        <p:spPr/>
        <p:txBody>
          <a:bodyPr>
            <a:normAutofit fontScale="90000"/>
          </a:bodyPr>
          <a:lstStyle/>
          <a:p>
            <a:r>
              <a:rPr lang="en-US" dirty="0"/>
              <a:t>Software Development Team Scenario</a:t>
            </a:r>
          </a:p>
        </p:txBody>
      </p:sp>
      <p:grpSp>
        <p:nvGrpSpPr>
          <p:cNvPr id="24" name="Group 23">
            <a:extLst>
              <a:ext uri="{FF2B5EF4-FFF2-40B4-BE49-F238E27FC236}">
                <a16:creationId xmlns:a16="http://schemas.microsoft.com/office/drawing/2014/main" id="{DB9F3441-006A-7A3A-01EF-802B5F92755B}"/>
              </a:ext>
            </a:extLst>
          </p:cNvPr>
          <p:cNvGrpSpPr/>
          <p:nvPr/>
        </p:nvGrpSpPr>
        <p:grpSpPr>
          <a:xfrm>
            <a:off x="4029483" y="3181350"/>
            <a:ext cx="1085029" cy="1485362"/>
            <a:chOff x="4029483" y="3181350"/>
            <a:chExt cx="1085029" cy="1485362"/>
          </a:xfrm>
        </p:grpSpPr>
        <p:pic>
          <p:nvPicPr>
            <p:cNvPr id="4" name="Graphic 3">
              <a:extLst>
                <a:ext uri="{FF2B5EF4-FFF2-40B4-BE49-F238E27FC236}">
                  <a16:creationId xmlns:a16="http://schemas.microsoft.com/office/drawing/2014/main" id="{02760D75-B982-088B-81D2-CE84DB32CE8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4029483" y="3181350"/>
              <a:ext cx="1085029" cy="1116030"/>
            </a:xfrm>
            <a:prstGeom prst="rect">
              <a:avLst/>
            </a:prstGeom>
          </p:spPr>
        </p:pic>
        <p:sp>
          <p:nvSpPr>
            <p:cNvPr id="6" name="TextBox 5">
              <a:extLst>
                <a:ext uri="{FF2B5EF4-FFF2-40B4-BE49-F238E27FC236}">
                  <a16:creationId xmlns:a16="http://schemas.microsoft.com/office/drawing/2014/main" id="{B8522C18-139D-A16C-2CC4-12E39E90E920}"/>
                </a:ext>
              </a:extLst>
            </p:cNvPr>
            <p:cNvSpPr txBox="1"/>
            <p:nvPr/>
          </p:nvSpPr>
          <p:spPr>
            <a:xfrm>
              <a:off x="4253640" y="4297380"/>
              <a:ext cx="636713" cy="369332"/>
            </a:xfrm>
            <a:prstGeom prst="rect">
              <a:avLst/>
            </a:prstGeom>
            <a:noFill/>
          </p:spPr>
          <p:txBody>
            <a:bodyPr wrap="none" rtlCol="0">
              <a:spAutoFit/>
            </a:bodyPr>
            <a:lstStyle/>
            <a:p>
              <a:pPr algn="ctr"/>
              <a:r>
                <a:rPr lang="en-US" dirty="0"/>
                <a:t>Alice</a:t>
              </a:r>
            </a:p>
          </p:txBody>
        </p:sp>
      </p:grpSp>
      <p:sp>
        <p:nvSpPr>
          <p:cNvPr id="9" name="Isosceles Triangle 8">
            <a:extLst>
              <a:ext uri="{FF2B5EF4-FFF2-40B4-BE49-F238E27FC236}">
                <a16:creationId xmlns:a16="http://schemas.microsoft.com/office/drawing/2014/main" id="{42CFA643-EBA3-D488-8CFF-CC8D8272D2B8}"/>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48A9480-02B4-E498-97F1-6F4E2C3E641D}"/>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
        <p:nvSpPr>
          <p:cNvPr id="16" name="TextBox 15">
            <a:extLst>
              <a:ext uri="{FF2B5EF4-FFF2-40B4-BE49-F238E27FC236}">
                <a16:creationId xmlns:a16="http://schemas.microsoft.com/office/drawing/2014/main" id="{47BF3CDF-0F53-1E39-770E-D83928999B0B}"/>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grpSp>
        <p:nvGrpSpPr>
          <p:cNvPr id="23" name="Group 22">
            <a:extLst>
              <a:ext uri="{FF2B5EF4-FFF2-40B4-BE49-F238E27FC236}">
                <a16:creationId xmlns:a16="http://schemas.microsoft.com/office/drawing/2014/main" id="{40FF6152-DB45-E106-80AA-27547D7F734E}"/>
              </a:ext>
            </a:extLst>
          </p:cNvPr>
          <p:cNvGrpSpPr/>
          <p:nvPr/>
        </p:nvGrpSpPr>
        <p:grpSpPr>
          <a:xfrm>
            <a:off x="6858000" y="1063625"/>
            <a:ext cx="1085029" cy="1485362"/>
            <a:chOff x="6858000" y="1063625"/>
            <a:chExt cx="1085029" cy="1485362"/>
          </a:xfrm>
        </p:grpSpPr>
        <p:pic>
          <p:nvPicPr>
            <p:cNvPr id="17" name="Graphic 16">
              <a:extLst>
                <a:ext uri="{FF2B5EF4-FFF2-40B4-BE49-F238E27FC236}">
                  <a16:creationId xmlns:a16="http://schemas.microsoft.com/office/drawing/2014/main" id="{72DBA5B7-E6B3-C8B0-07F3-19E3749E7A7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6858000" y="1063625"/>
              <a:ext cx="1085029" cy="1116030"/>
            </a:xfrm>
            <a:prstGeom prst="rect">
              <a:avLst/>
            </a:prstGeom>
          </p:spPr>
        </p:pic>
        <p:sp>
          <p:nvSpPr>
            <p:cNvPr id="18" name="TextBox 17">
              <a:extLst>
                <a:ext uri="{FF2B5EF4-FFF2-40B4-BE49-F238E27FC236}">
                  <a16:creationId xmlns:a16="http://schemas.microsoft.com/office/drawing/2014/main" id="{70E3CFA9-5383-4C38-53DD-F68A58849056}"/>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sp>
        <p:nvSpPr>
          <p:cNvPr id="19" name="TextBox 18">
            <a:extLst>
              <a:ext uri="{FF2B5EF4-FFF2-40B4-BE49-F238E27FC236}">
                <a16:creationId xmlns:a16="http://schemas.microsoft.com/office/drawing/2014/main" id="{A2DBB8E0-30E1-F805-2D6D-D8953E0E049C}"/>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grpSp>
        <p:nvGrpSpPr>
          <p:cNvPr id="25" name="Group 24">
            <a:extLst>
              <a:ext uri="{FF2B5EF4-FFF2-40B4-BE49-F238E27FC236}">
                <a16:creationId xmlns:a16="http://schemas.microsoft.com/office/drawing/2014/main" id="{9168EDBA-20D7-22E1-0822-B78857EC42F5}"/>
              </a:ext>
            </a:extLst>
          </p:cNvPr>
          <p:cNvGrpSpPr/>
          <p:nvPr/>
        </p:nvGrpSpPr>
        <p:grpSpPr>
          <a:xfrm>
            <a:off x="935135" y="1063625"/>
            <a:ext cx="1085029" cy="1485362"/>
            <a:chOff x="935135" y="1063625"/>
            <a:chExt cx="1085029" cy="1485362"/>
          </a:xfrm>
        </p:grpSpPr>
        <p:pic>
          <p:nvPicPr>
            <p:cNvPr id="20" name="Graphic 19">
              <a:extLst>
                <a:ext uri="{FF2B5EF4-FFF2-40B4-BE49-F238E27FC236}">
                  <a16:creationId xmlns:a16="http://schemas.microsoft.com/office/drawing/2014/main" id="{F9534D49-0D9B-104B-969C-E3AF3316B83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935135" y="1063625"/>
              <a:ext cx="1085029" cy="1116030"/>
            </a:xfrm>
            <a:prstGeom prst="rect">
              <a:avLst/>
            </a:prstGeom>
          </p:spPr>
        </p:pic>
        <p:sp>
          <p:nvSpPr>
            <p:cNvPr id="21" name="TextBox 20">
              <a:extLst>
                <a:ext uri="{FF2B5EF4-FFF2-40B4-BE49-F238E27FC236}">
                  <a16:creationId xmlns:a16="http://schemas.microsoft.com/office/drawing/2014/main" id="{8EA21B1B-E670-FB10-4107-B03488AC44F2}"/>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22" name="TextBox 21">
            <a:extLst>
              <a:ext uri="{FF2B5EF4-FFF2-40B4-BE49-F238E27FC236}">
                <a16:creationId xmlns:a16="http://schemas.microsoft.com/office/drawing/2014/main" id="{B21C6AD6-99DE-6035-9F0C-E1DA177E8802}"/>
              </a:ext>
            </a:extLst>
          </p:cNvPr>
          <p:cNvSpPr txBox="1"/>
          <p:nvPr/>
        </p:nvSpPr>
        <p:spPr>
          <a:xfrm>
            <a:off x="1014638" y="2529937"/>
            <a:ext cx="926023" cy="369332"/>
          </a:xfrm>
          <a:prstGeom prst="rect">
            <a:avLst/>
          </a:prstGeom>
          <a:noFill/>
        </p:spPr>
        <p:txBody>
          <a:bodyPr wrap="none" rtlCol="0">
            <a:spAutoFit/>
          </a:bodyPr>
          <a:lstStyle/>
          <a:p>
            <a:pPr algn="ctr"/>
            <a:r>
              <a:rPr lang="en-US" dirty="0"/>
              <a:t>Rescuer</a:t>
            </a:r>
          </a:p>
        </p:txBody>
      </p:sp>
      <p:grpSp>
        <p:nvGrpSpPr>
          <p:cNvPr id="3" name="Group 2">
            <a:extLst>
              <a:ext uri="{FF2B5EF4-FFF2-40B4-BE49-F238E27FC236}">
                <a16:creationId xmlns:a16="http://schemas.microsoft.com/office/drawing/2014/main" id="{23F8407A-F97D-7C89-DDB7-FBF46E625788}"/>
              </a:ext>
            </a:extLst>
          </p:cNvPr>
          <p:cNvGrpSpPr/>
          <p:nvPr/>
        </p:nvGrpSpPr>
        <p:grpSpPr>
          <a:xfrm>
            <a:off x="228600" y="3181350"/>
            <a:ext cx="2590685" cy="1836799"/>
            <a:chOff x="228600" y="3181350"/>
            <a:chExt cx="2590685" cy="1836799"/>
          </a:xfrm>
        </p:grpSpPr>
        <p:pic>
          <p:nvPicPr>
            <p:cNvPr id="26" name="Graphic 25">
              <a:extLst>
                <a:ext uri="{FF2B5EF4-FFF2-40B4-BE49-F238E27FC236}">
                  <a16:creationId xmlns:a16="http://schemas.microsoft.com/office/drawing/2014/main" id="{76557BFA-9E98-9C98-08C1-8F605BEA618D}"/>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04" t="23333" r="24444" b="23334"/>
            <a:stretch/>
          </p:blipFill>
          <p:spPr>
            <a:xfrm>
              <a:off x="228600" y="3181350"/>
              <a:ext cx="833437" cy="857250"/>
            </a:xfrm>
            <a:prstGeom prst="rect">
              <a:avLst/>
            </a:prstGeom>
          </p:spPr>
        </p:pic>
        <p:pic>
          <p:nvPicPr>
            <p:cNvPr id="27" name="Graphic 26">
              <a:extLst>
                <a:ext uri="{FF2B5EF4-FFF2-40B4-BE49-F238E27FC236}">
                  <a16:creationId xmlns:a16="http://schemas.microsoft.com/office/drawing/2014/main" id="{C801D021-BF86-1A7B-EEBC-415E92BF6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704" t="23333" r="24444" b="23334"/>
            <a:stretch/>
          </p:blipFill>
          <p:spPr>
            <a:xfrm>
              <a:off x="1107224" y="3181350"/>
              <a:ext cx="833437" cy="857250"/>
            </a:xfrm>
            <a:prstGeom prst="rect">
              <a:avLst/>
            </a:prstGeom>
          </p:spPr>
        </p:pic>
        <p:pic>
          <p:nvPicPr>
            <p:cNvPr id="28" name="Graphic 27">
              <a:extLst>
                <a:ext uri="{FF2B5EF4-FFF2-40B4-BE49-F238E27FC236}">
                  <a16:creationId xmlns:a16="http://schemas.microsoft.com/office/drawing/2014/main" id="{16F48AF7-C6BE-255D-FCF4-424AAF694123}"/>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3704" t="23333" r="24444" b="23334"/>
            <a:stretch/>
          </p:blipFill>
          <p:spPr>
            <a:xfrm>
              <a:off x="1985848" y="3181350"/>
              <a:ext cx="833437" cy="857250"/>
            </a:xfrm>
            <a:prstGeom prst="rect">
              <a:avLst/>
            </a:prstGeom>
          </p:spPr>
        </p:pic>
        <p:pic>
          <p:nvPicPr>
            <p:cNvPr id="29" name="Graphic 28">
              <a:extLst>
                <a:ext uri="{FF2B5EF4-FFF2-40B4-BE49-F238E27FC236}">
                  <a16:creationId xmlns:a16="http://schemas.microsoft.com/office/drawing/2014/main" id="{53ED0593-0AA2-95DC-A4F6-618D0F86923D}"/>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3704" t="23333" r="24444" b="23334"/>
            <a:stretch/>
          </p:blipFill>
          <p:spPr>
            <a:xfrm>
              <a:off x="609600" y="4160899"/>
              <a:ext cx="833437" cy="857250"/>
            </a:xfrm>
            <a:prstGeom prst="rect">
              <a:avLst/>
            </a:prstGeom>
          </p:spPr>
        </p:pic>
        <p:pic>
          <p:nvPicPr>
            <p:cNvPr id="30" name="Graphic 29">
              <a:extLst>
                <a:ext uri="{FF2B5EF4-FFF2-40B4-BE49-F238E27FC236}">
                  <a16:creationId xmlns:a16="http://schemas.microsoft.com/office/drawing/2014/main" id="{38A63E1B-5671-51A8-EE67-4075316F7B5C}"/>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3704" t="23333" r="24444" b="23334"/>
            <a:stretch/>
          </p:blipFill>
          <p:spPr>
            <a:xfrm>
              <a:off x="1559388" y="4160899"/>
              <a:ext cx="833437" cy="857250"/>
            </a:xfrm>
            <a:prstGeom prst="rect">
              <a:avLst/>
            </a:prstGeom>
          </p:spPr>
        </p:pic>
      </p:grpSp>
    </p:spTree>
    <p:extLst>
      <p:ext uri="{BB962C8B-B14F-4D97-AF65-F5344CB8AC3E}">
        <p14:creationId xmlns:p14="http://schemas.microsoft.com/office/powerpoint/2010/main" val="10909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1B4F-99A9-95CF-FBFF-0C17730126CF}"/>
              </a:ext>
            </a:extLst>
          </p:cNvPr>
          <p:cNvSpPr>
            <a:spLocks noGrp="1"/>
          </p:cNvSpPr>
          <p:nvPr>
            <p:ph type="title"/>
          </p:nvPr>
        </p:nvSpPr>
        <p:spPr/>
        <p:txBody>
          <a:bodyPr>
            <a:normAutofit fontScale="90000"/>
          </a:bodyPr>
          <a:lstStyle/>
          <a:p>
            <a:r>
              <a:rPr lang="en-US" dirty="0"/>
              <a:t>Tips to Make You a Conflict Resolution Superstar</a:t>
            </a:r>
          </a:p>
        </p:txBody>
      </p:sp>
      <p:sp>
        <p:nvSpPr>
          <p:cNvPr id="3" name="Text Placeholder 2">
            <a:extLst>
              <a:ext uri="{FF2B5EF4-FFF2-40B4-BE49-F238E27FC236}">
                <a16:creationId xmlns:a16="http://schemas.microsoft.com/office/drawing/2014/main" id="{273F4F8F-4D1A-B672-72AD-38C34B182B30}"/>
              </a:ext>
            </a:extLst>
          </p:cNvPr>
          <p:cNvSpPr>
            <a:spLocks noGrp="1"/>
          </p:cNvSpPr>
          <p:nvPr>
            <p:ph type="body" idx="1"/>
          </p:nvPr>
        </p:nvSpPr>
        <p:spPr/>
        <p:txBody>
          <a:bodyPr/>
          <a:lstStyle/>
          <a:p>
            <a:r>
              <a:rPr lang="en-US" dirty="0">
                <a:solidFill>
                  <a:schemeClr val="tx1">
                    <a:lumMod val="65000"/>
                  </a:schemeClr>
                </a:solidFill>
              </a:rPr>
              <a:t>Secrets of Conflict Resolution</a:t>
            </a:r>
          </a:p>
        </p:txBody>
      </p:sp>
    </p:spTree>
    <p:extLst>
      <p:ext uri="{BB962C8B-B14F-4D97-AF65-F5344CB8AC3E}">
        <p14:creationId xmlns:p14="http://schemas.microsoft.com/office/powerpoint/2010/main" val="3108233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0878-0DF5-E31A-7685-4E77231D794A}"/>
              </a:ext>
            </a:extLst>
          </p:cNvPr>
          <p:cNvSpPr>
            <a:spLocks noGrp="1"/>
          </p:cNvSpPr>
          <p:nvPr>
            <p:ph type="title"/>
          </p:nvPr>
        </p:nvSpPr>
        <p:spPr/>
        <p:txBody>
          <a:bodyPr/>
          <a:lstStyle/>
          <a:p>
            <a:r>
              <a:rPr lang="en-US" dirty="0"/>
              <a:t>Tackle the issue after both parties have calmed down</a:t>
            </a:r>
          </a:p>
        </p:txBody>
      </p:sp>
      <p:pic>
        <p:nvPicPr>
          <p:cNvPr id="6" name="Content Placeholder 5">
            <a:extLst>
              <a:ext uri="{FF2B5EF4-FFF2-40B4-BE49-F238E27FC236}">
                <a16:creationId xmlns:a16="http://schemas.microsoft.com/office/drawing/2014/main" id="{5CF08E04-F810-FA33-EB64-467E5DDB0FF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4271F470-6AA9-B22F-22FA-CA3BE781743B}"/>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626727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AC76-005F-D64E-76AC-A60D1907EFF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0D02D52-6B50-7D99-3265-8CE121D70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4768" y="1200150"/>
            <a:ext cx="6774464" cy="3394075"/>
          </a:xfrm>
        </p:spPr>
      </p:pic>
    </p:spTree>
    <p:extLst>
      <p:ext uri="{BB962C8B-B14F-4D97-AF65-F5344CB8AC3E}">
        <p14:creationId xmlns:p14="http://schemas.microsoft.com/office/powerpoint/2010/main" val="37629413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DF84-B668-6748-2918-1ED871637E49}"/>
              </a:ext>
            </a:extLst>
          </p:cNvPr>
          <p:cNvSpPr>
            <a:spLocks noGrp="1"/>
          </p:cNvSpPr>
          <p:nvPr>
            <p:ph type="title"/>
          </p:nvPr>
        </p:nvSpPr>
        <p:spPr/>
        <p:txBody>
          <a:bodyPr/>
          <a:lstStyle/>
          <a:p>
            <a:r>
              <a:rPr lang="en-US" dirty="0"/>
              <a:t>Maintain a positive outlook</a:t>
            </a:r>
          </a:p>
        </p:txBody>
      </p:sp>
      <p:pic>
        <p:nvPicPr>
          <p:cNvPr id="6" name="Content Placeholder 5">
            <a:extLst>
              <a:ext uri="{FF2B5EF4-FFF2-40B4-BE49-F238E27FC236}">
                <a16:creationId xmlns:a16="http://schemas.microsoft.com/office/drawing/2014/main" id="{FB06F3D3-310D-C5CB-ACE1-559C9979A1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A9877617-0BF0-80FD-32DE-43D4DAA5630F}"/>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22139806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A958-C5BC-69DD-B488-1CDD6C2706E8}"/>
              </a:ext>
            </a:extLst>
          </p:cNvPr>
          <p:cNvSpPr>
            <a:spLocks noGrp="1"/>
          </p:cNvSpPr>
          <p:nvPr>
            <p:ph type="title"/>
          </p:nvPr>
        </p:nvSpPr>
        <p:spPr/>
        <p:txBody>
          <a:bodyPr/>
          <a:lstStyle/>
          <a:p>
            <a:r>
              <a:rPr lang="en-US" dirty="0"/>
              <a:t>Practice active listening</a:t>
            </a:r>
          </a:p>
        </p:txBody>
      </p:sp>
      <p:pic>
        <p:nvPicPr>
          <p:cNvPr id="6" name="Content Placeholder 5">
            <a:extLst>
              <a:ext uri="{FF2B5EF4-FFF2-40B4-BE49-F238E27FC236}">
                <a16:creationId xmlns:a16="http://schemas.microsoft.com/office/drawing/2014/main" id="{43F9AD42-88A1-E3AA-4656-88EB3C17A8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5050" y="698024"/>
            <a:ext cx="5111750" cy="3402965"/>
          </a:xfrm>
        </p:spPr>
      </p:pic>
      <p:sp>
        <p:nvSpPr>
          <p:cNvPr id="4" name="Text Placeholder 3">
            <a:extLst>
              <a:ext uri="{FF2B5EF4-FFF2-40B4-BE49-F238E27FC236}">
                <a16:creationId xmlns:a16="http://schemas.microsoft.com/office/drawing/2014/main" id="{86129FF1-1F27-BAF2-24D5-09BBA844409D}"/>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9785024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779C-1716-51F0-A1E3-7FB7E254FC4F}"/>
              </a:ext>
            </a:extLst>
          </p:cNvPr>
          <p:cNvSpPr>
            <a:spLocks noGrp="1"/>
          </p:cNvSpPr>
          <p:nvPr>
            <p:ph type="title"/>
          </p:nvPr>
        </p:nvSpPr>
        <p:spPr/>
        <p:txBody>
          <a:bodyPr/>
          <a:lstStyle/>
          <a:p>
            <a:r>
              <a:rPr lang="en-US" dirty="0"/>
              <a:t>Consider your role in the conflict</a:t>
            </a:r>
          </a:p>
        </p:txBody>
      </p:sp>
      <p:pic>
        <p:nvPicPr>
          <p:cNvPr id="6" name="Content Placeholder 5">
            <a:extLst>
              <a:ext uri="{FF2B5EF4-FFF2-40B4-BE49-F238E27FC236}">
                <a16:creationId xmlns:a16="http://schemas.microsoft.com/office/drawing/2014/main" id="{655451B3-7C3F-C920-DFF7-A31FA941278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73438"/>
            <a:ext cx="5111750" cy="3452137"/>
          </a:xfrm>
        </p:spPr>
      </p:pic>
      <p:sp>
        <p:nvSpPr>
          <p:cNvPr id="4" name="Text Placeholder 3">
            <a:extLst>
              <a:ext uri="{FF2B5EF4-FFF2-40B4-BE49-F238E27FC236}">
                <a16:creationId xmlns:a16="http://schemas.microsoft.com/office/drawing/2014/main" id="{CE667554-DC3F-6CDE-73F2-4C0F172E5FFF}"/>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4174815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6AAB-EB21-63D3-7B91-3B8B2AD791ED}"/>
              </a:ext>
            </a:extLst>
          </p:cNvPr>
          <p:cNvSpPr>
            <a:spLocks noGrp="1"/>
          </p:cNvSpPr>
          <p:nvPr>
            <p:ph type="title"/>
          </p:nvPr>
        </p:nvSpPr>
        <p:spPr/>
        <p:txBody>
          <a:bodyPr/>
          <a:lstStyle/>
          <a:p>
            <a:r>
              <a:rPr lang="en-US" dirty="0"/>
              <a:t>Organize a staff meeting</a:t>
            </a:r>
          </a:p>
        </p:txBody>
      </p:sp>
      <p:pic>
        <p:nvPicPr>
          <p:cNvPr id="6" name="Content Placeholder 5">
            <a:extLst>
              <a:ext uri="{FF2B5EF4-FFF2-40B4-BE49-F238E27FC236}">
                <a16:creationId xmlns:a16="http://schemas.microsoft.com/office/drawing/2014/main" id="{AF9F932F-ACCE-9F9C-B94A-E0617AAF6A1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9CEB63DC-4045-0CA6-BA75-54722F10D313}"/>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0450864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2F0-8B3D-A595-C438-361F8EA4FCE6}"/>
              </a:ext>
            </a:extLst>
          </p:cNvPr>
          <p:cNvSpPr>
            <a:spLocks noGrp="1"/>
          </p:cNvSpPr>
          <p:nvPr>
            <p:ph type="title"/>
          </p:nvPr>
        </p:nvSpPr>
        <p:spPr/>
        <p:txBody>
          <a:bodyPr/>
          <a:lstStyle/>
          <a:p>
            <a:r>
              <a:rPr lang="en-US" dirty="0"/>
              <a:t>Seek first to understand</a:t>
            </a:r>
          </a:p>
        </p:txBody>
      </p:sp>
      <p:pic>
        <p:nvPicPr>
          <p:cNvPr id="6" name="Content Placeholder 5">
            <a:extLst>
              <a:ext uri="{FF2B5EF4-FFF2-40B4-BE49-F238E27FC236}">
                <a16:creationId xmlns:a16="http://schemas.microsoft.com/office/drawing/2014/main" id="{709B7D2F-288B-526B-CB37-62B83BE02D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5050" y="640213"/>
            <a:ext cx="5111750" cy="3518587"/>
          </a:xfrm>
        </p:spPr>
      </p:pic>
      <p:sp>
        <p:nvSpPr>
          <p:cNvPr id="4" name="Text Placeholder 3">
            <a:extLst>
              <a:ext uri="{FF2B5EF4-FFF2-40B4-BE49-F238E27FC236}">
                <a16:creationId xmlns:a16="http://schemas.microsoft.com/office/drawing/2014/main" id="{172BB907-B957-177E-284E-63D3C0898219}"/>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768894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AB64-496D-1A44-8C8E-C01CD512EE64}"/>
              </a:ext>
            </a:extLst>
          </p:cNvPr>
          <p:cNvSpPr>
            <a:spLocks noGrp="1"/>
          </p:cNvSpPr>
          <p:nvPr>
            <p:ph type="title"/>
          </p:nvPr>
        </p:nvSpPr>
        <p:spPr/>
        <p:txBody>
          <a:bodyPr/>
          <a:lstStyle/>
          <a:p>
            <a:r>
              <a:rPr lang="en-US" dirty="0"/>
              <a:t>Alert human resources</a:t>
            </a:r>
          </a:p>
        </p:txBody>
      </p:sp>
      <p:pic>
        <p:nvPicPr>
          <p:cNvPr id="6" name="Content Placeholder 5">
            <a:extLst>
              <a:ext uri="{FF2B5EF4-FFF2-40B4-BE49-F238E27FC236}">
                <a16:creationId xmlns:a16="http://schemas.microsoft.com/office/drawing/2014/main" id="{163F93E6-A9D4-69AA-272D-F228C36A91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C625164C-80C1-8C18-3843-408C639C6153}"/>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6793280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CD1F-85BD-72A0-40A8-96FB1D9DF9A4}"/>
              </a:ext>
            </a:extLst>
          </p:cNvPr>
          <p:cNvSpPr>
            <a:spLocks noGrp="1"/>
          </p:cNvSpPr>
          <p:nvPr>
            <p:ph type="title"/>
          </p:nvPr>
        </p:nvSpPr>
        <p:spPr/>
        <p:txBody>
          <a:bodyPr/>
          <a:lstStyle/>
          <a:p>
            <a:r>
              <a:rPr lang="en-US" dirty="0"/>
              <a:t>Find a mediator</a:t>
            </a:r>
          </a:p>
        </p:txBody>
      </p:sp>
      <p:pic>
        <p:nvPicPr>
          <p:cNvPr id="6" name="Content Placeholder 5">
            <a:extLst>
              <a:ext uri="{FF2B5EF4-FFF2-40B4-BE49-F238E27FC236}">
                <a16:creationId xmlns:a16="http://schemas.microsoft.com/office/drawing/2014/main" id="{E95AEE78-852F-FD7A-1444-8BC19B0F34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0650" y="1161256"/>
            <a:ext cx="4400550" cy="2476500"/>
          </a:xfrm>
        </p:spPr>
      </p:pic>
      <p:sp>
        <p:nvSpPr>
          <p:cNvPr id="4" name="Text Placeholder 3">
            <a:extLst>
              <a:ext uri="{FF2B5EF4-FFF2-40B4-BE49-F238E27FC236}">
                <a16:creationId xmlns:a16="http://schemas.microsoft.com/office/drawing/2014/main" id="{2AA14CE8-926A-DC69-4939-2D08B83E30C2}"/>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6811242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1F60-776C-D4C4-7D6B-4B3610BD5F6E}"/>
              </a:ext>
            </a:extLst>
          </p:cNvPr>
          <p:cNvSpPr>
            <a:spLocks noGrp="1"/>
          </p:cNvSpPr>
          <p:nvPr>
            <p:ph type="title"/>
          </p:nvPr>
        </p:nvSpPr>
        <p:spPr/>
        <p:txBody>
          <a:bodyPr/>
          <a:lstStyle/>
          <a:p>
            <a:r>
              <a:rPr lang="en-US" dirty="0"/>
              <a:t>Be introspective</a:t>
            </a:r>
          </a:p>
        </p:txBody>
      </p:sp>
      <p:pic>
        <p:nvPicPr>
          <p:cNvPr id="6" name="Content Placeholder 5">
            <a:extLst>
              <a:ext uri="{FF2B5EF4-FFF2-40B4-BE49-F238E27FC236}">
                <a16:creationId xmlns:a16="http://schemas.microsoft.com/office/drawing/2014/main" id="{C255101F-7EE0-DD53-D616-A90C83659C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3575" y="1166019"/>
            <a:ext cx="3314700" cy="2466975"/>
          </a:xfrm>
        </p:spPr>
      </p:pic>
      <p:sp>
        <p:nvSpPr>
          <p:cNvPr id="4" name="Text Placeholder 3">
            <a:extLst>
              <a:ext uri="{FF2B5EF4-FFF2-40B4-BE49-F238E27FC236}">
                <a16:creationId xmlns:a16="http://schemas.microsoft.com/office/drawing/2014/main" id="{7530BD91-49F3-B04B-CC72-927BD313AAAC}"/>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286924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C2FD-708D-A2C7-4488-C412FDEDB4B7}"/>
              </a:ext>
            </a:extLst>
          </p:cNvPr>
          <p:cNvSpPr>
            <a:spLocks noGrp="1"/>
          </p:cNvSpPr>
          <p:nvPr>
            <p:ph type="title"/>
          </p:nvPr>
        </p:nvSpPr>
        <p:spPr/>
        <p:txBody>
          <a:bodyPr/>
          <a:lstStyle/>
          <a:p>
            <a:r>
              <a:rPr lang="en-US" dirty="0"/>
              <a:t>Expect conflict</a:t>
            </a:r>
          </a:p>
        </p:txBody>
      </p:sp>
      <p:pic>
        <p:nvPicPr>
          <p:cNvPr id="6" name="Content Placeholder 5">
            <a:extLst>
              <a:ext uri="{FF2B5EF4-FFF2-40B4-BE49-F238E27FC236}">
                <a16:creationId xmlns:a16="http://schemas.microsoft.com/office/drawing/2014/main" id="{A74C936F-2A85-AEAC-4BEA-C5B4907DB82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937" y="204788"/>
            <a:ext cx="3115976" cy="4389437"/>
          </a:xfrm>
        </p:spPr>
      </p:pic>
      <p:sp>
        <p:nvSpPr>
          <p:cNvPr id="4" name="Text Placeholder 3">
            <a:extLst>
              <a:ext uri="{FF2B5EF4-FFF2-40B4-BE49-F238E27FC236}">
                <a16:creationId xmlns:a16="http://schemas.microsoft.com/office/drawing/2014/main" id="{ACA47C6F-3B72-BE82-814A-F69EE91D5A19}"/>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3459235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7E14-BA5D-BF99-CEB2-24665686BF64}"/>
              </a:ext>
            </a:extLst>
          </p:cNvPr>
          <p:cNvSpPr>
            <a:spLocks noGrp="1"/>
          </p:cNvSpPr>
          <p:nvPr>
            <p:ph type="title"/>
          </p:nvPr>
        </p:nvSpPr>
        <p:spPr/>
        <p:txBody>
          <a:bodyPr/>
          <a:lstStyle/>
          <a:p>
            <a:r>
              <a:rPr lang="en-US" dirty="0"/>
              <a:t>Everyone is different</a:t>
            </a:r>
          </a:p>
        </p:txBody>
      </p:sp>
      <p:sp>
        <p:nvSpPr>
          <p:cNvPr id="4" name="Text Placeholder 3">
            <a:extLst>
              <a:ext uri="{FF2B5EF4-FFF2-40B4-BE49-F238E27FC236}">
                <a16:creationId xmlns:a16="http://schemas.microsoft.com/office/drawing/2014/main" id="{504814D4-BF15-9A52-74AA-8983DF8C75EF}"/>
              </a:ext>
            </a:extLst>
          </p:cNvPr>
          <p:cNvSpPr>
            <a:spLocks noGrp="1"/>
          </p:cNvSpPr>
          <p:nvPr>
            <p:ph type="body" sz="half" idx="2"/>
          </p:nvPr>
        </p:nvSpPr>
        <p:spPr/>
        <p:txBody>
          <a:bodyPr/>
          <a:lstStyle/>
          <a:p>
            <a:r>
              <a:rPr lang="en-US" dirty="0"/>
              <a:t>Tips to Make You a Conflict Resolution Superstar</a:t>
            </a:r>
          </a:p>
        </p:txBody>
      </p:sp>
      <p:pic>
        <p:nvPicPr>
          <p:cNvPr id="8" name="Content Placeholder 7">
            <a:extLst>
              <a:ext uri="{FF2B5EF4-FFF2-40B4-BE49-F238E27FC236}">
                <a16:creationId xmlns:a16="http://schemas.microsoft.com/office/drawing/2014/main" id="{E51C0B90-9150-CEF3-3B21-4E042A17B8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956" r="16076" b="40868"/>
          <a:stretch/>
        </p:blipFill>
        <p:spPr>
          <a:xfrm>
            <a:off x="4572001" y="204788"/>
            <a:ext cx="4238118" cy="3798969"/>
          </a:xfrm>
        </p:spPr>
      </p:pic>
    </p:spTree>
    <p:extLst>
      <p:ext uri="{BB962C8B-B14F-4D97-AF65-F5344CB8AC3E}">
        <p14:creationId xmlns:p14="http://schemas.microsoft.com/office/powerpoint/2010/main" val="105183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5C6C-B92F-5F05-29BE-B85285BC2FB6}"/>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BCABBD87-3C66-54EF-F8A1-F2822F98BF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75464"/>
            <a:ext cx="8229600" cy="2643447"/>
          </a:xfrm>
        </p:spPr>
      </p:pic>
    </p:spTree>
    <p:extLst>
      <p:ext uri="{BB962C8B-B14F-4D97-AF65-F5344CB8AC3E}">
        <p14:creationId xmlns:p14="http://schemas.microsoft.com/office/powerpoint/2010/main" val="879395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545C-F01F-8757-A861-0675EA4EB0C6}"/>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sp>
        <p:nvSpPr>
          <p:cNvPr id="5" name="Content Placeholder 2">
            <a:extLst>
              <a:ext uri="{FF2B5EF4-FFF2-40B4-BE49-F238E27FC236}">
                <a16:creationId xmlns:a16="http://schemas.microsoft.com/office/drawing/2014/main" id="{9BC630F4-C53C-17F0-CDAF-69791C0E0FF1}"/>
              </a:ext>
            </a:extLst>
          </p:cNvPr>
          <p:cNvSpPr txBox="1">
            <a:spLocks/>
          </p:cNvSpPr>
          <p:nvPr/>
        </p:nvSpPr>
        <p:spPr>
          <a:xfrm>
            <a:off x="593242" y="1223205"/>
            <a:ext cx="4633475" cy="269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6" name="Picture 5">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72" y="1306333"/>
            <a:ext cx="367484" cy="337862"/>
          </a:xfrm>
          <a:prstGeom prst="rect">
            <a:avLst/>
          </a:prstGeom>
        </p:spPr>
      </p:pic>
      <p:pic>
        <p:nvPicPr>
          <p:cNvPr id="7" name="Picture 6">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1820888"/>
            <a:ext cx="360557" cy="360557"/>
          </a:xfrm>
          <a:prstGeom prst="rect">
            <a:avLst/>
          </a:prstGeom>
        </p:spPr>
      </p:pic>
      <p:pic>
        <p:nvPicPr>
          <p:cNvPr id="8" name="Picture 7">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253095"/>
            <a:ext cx="367484" cy="367484"/>
          </a:xfrm>
          <a:prstGeom prst="rect">
            <a:avLst/>
          </a:prstGeom>
          <a:ln>
            <a:noFill/>
          </a:ln>
        </p:spPr>
      </p:pic>
      <p:pic>
        <p:nvPicPr>
          <p:cNvPr id="9" name="Picture 8">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790345"/>
            <a:ext cx="360557" cy="360557"/>
          </a:xfrm>
          <a:prstGeom prst="rect">
            <a:avLst/>
          </a:prstGeom>
        </p:spPr>
      </p:pic>
      <p:pic>
        <p:nvPicPr>
          <p:cNvPr id="10" name="Picture 9">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5394" y="3268936"/>
            <a:ext cx="334241" cy="334241"/>
          </a:xfrm>
          <a:prstGeom prst="rect">
            <a:avLst/>
          </a:prstGeom>
        </p:spPr>
      </p:pic>
      <p:pic>
        <p:nvPicPr>
          <p:cNvPr id="11" name="Picture 10">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3" y="3956832"/>
            <a:ext cx="1716790" cy="692660"/>
          </a:xfrm>
          <a:prstGeom prst="rect">
            <a:avLst/>
          </a:prstGeom>
        </p:spPr>
      </p:pic>
      <p:pic>
        <p:nvPicPr>
          <p:cNvPr id="3" name="Picture 2">
            <a:extLst>
              <a:ext uri="{FF2B5EF4-FFF2-40B4-BE49-F238E27FC236}">
                <a16:creationId xmlns:a16="http://schemas.microsoft.com/office/drawing/2014/main" id="{BF8BC817-BC44-C20C-C658-9982D4CB93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48200" y="3508375"/>
            <a:ext cx="1428750" cy="1428750"/>
          </a:xfrm>
          <a:prstGeom prst="rect">
            <a:avLst/>
          </a:prstGeom>
        </p:spPr>
      </p:pic>
    </p:spTree>
    <p:extLst>
      <p:ext uri="{BB962C8B-B14F-4D97-AF65-F5344CB8AC3E}">
        <p14:creationId xmlns:p14="http://schemas.microsoft.com/office/powerpoint/2010/main" val="3786692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7222-DAC5-5A58-E0D3-182CA36F903F}"/>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3F0D33CD-DB3E-6928-1AA4-B60F3D0511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294515"/>
            <a:ext cx="8229600" cy="1205345"/>
          </a:xfrm>
        </p:spPr>
      </p:pic>
    </p:spTree>
    <p:extLst>
      <p:ext uri="{BB962C8B-B14F-4D97-AF65-F5344CB8AC3E}">
        <p14:creationId xmlns:p14="http://schemas.microsoft.com/office/powerpoint/2010/main" val="1200046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1DB7-E2F8-B90C-E508-BEB3AA750310}"/>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E6DECAD-D97C-3DA8-E745-E7881CBD27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5210" y="1504950"/>
            <a:ext cx="5613580" cy="2438400"/>
          </a:xfrm>
        </p:spPr>
      </p:pic>
    </p:spTree>
    <p:extLst>
      <p:ext uri="{BB962C8B-B14F-4D97-AF65-F5344CB8AC3E}">
        <p14:creationId xmlns:p14="http://schemas.microsoft.com/office/powerpoint/2010/main" val="2838931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35ED-2B71-61D4-8A6B-875AFC8F28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904BCE1-E651-B828-F9CC-D5378B15ED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1213" y="1200150"/>
            <a:ext cx="3721573" cy="3394075"/>
          </a:xfrm>
        </p:spPr>
      </p:pic>
    </p:spTree>
    <p:extLst>
      <p:ext uri="{BB962C8B-B14F-4D97-AF65-F5344CB8AC3E}">
        <p14:creationId xmlns:p14="http://schemas.microsoft.com/office/powerpoint/2010/main" val="1846212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a:xfrm>
            <a:off x="464695" y="1063625"/>
            <a:ext cx="8229600" cy="3394075"/>
          </a:xfrm>
        </p:spPr>
        <p:txBody>
          <a:bodyPr>
            <a:normAutofit fontScale="85000" lnSpcReduction="200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2876550"/>
            <a:ext cx="1428750" cy="1428750"/>
          </a:xfrm>
          <a:prstGeom prst="rect">
            <a:avLst/>
          </a:prstGeom>
        </p:spPr>
      </p:pic>
    </p:spTree>
    <p:extLst>
      <p:ext uri="{BB962C8B-B14F-4D97-AF65-F5344CB8AC3E}">
        <p14:creationId xmlns:p14="http://schemas.microsoft.com/office/powerpoint/2010/main" val="1158384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048E-9B35-B5F6-4617-677E632E7C0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EC5EB0E9-7FC7-8729-C0C5-F1B01D36F8F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21650" y="1200150"/>
            <a:ext cx="5100700" cy="3394075"/>
          </a:xfrm>
        </p:spPr>
      </p:pic>
    </p:spTree>
    <p:extLst>
      <p:ext uri="{BB962C8B-B14F-4D97-AF65-F5344CB8AC3E}">
        <p14:creationId xmlns:p14="http://schemas.microsoft.com/office/powerpoint/2010/main" val="1812693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1025426"/>
            <a:ext cx="5029200" cy="2308324"/>
          </a:xfrm>
          <a:prstGeom prst="rect">
            <a:avLst/>
          </a:prstGeom>
          <a:noFill/>
        </p:spPr>
        <p:txBody>
          <a:bodyPr wrap="square" rtlCol="0">
            <a:spAutoFit/>
          </a:bodyPr>
          <a:lstStyle/>
          <a:p>
            <a:r>
              <a:rPr lang="en-US" sz="3600" dirty="0">
                <a:solidFill>
                  <a:schemeClr val="bg1"/>
                </a:solidFill>
              </a:rPr>
              <a:t>Peace is not the absence of conflict, </a:t>
            </a:r>
            <a:r>
              <a:rPr lang="en-US" sz="3600" dirty="0">
                <a:solidFill>
                  <a:srgbClr val="FF0000"/>
                </a:solidFill>
              </a:rPr>
              <a:t>it is the ability to handle conflict by peaceful means.</a:t>
            </a: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028237" cy="461665"/>
          </a:xfrm>
          <a:prstGeom prst="rect">
            <a:avLst/>
          </a:prstGeom>
          <a:noFill/>
        </p:spPr>
        <p:txBody>
          <a:bodyPr wrap="square" rtlCol="0">
            <a:spAutoFit/>
          </a:bodyPr>
          <a:lstStyle/>
          <a:p>
            <a:r>
              <a:rPr lang="en-US" sz="2400" dirty="0">
                <a:solidFill>
                  <a:schemeClr val="tx1">
                    <a:lumMod val="65000"/>
                  </a:schemeClr>
                </a:solidFill>
              </a:rPr>
              <a:t>Ronald Reagan</a:t>
            </a:r>
          </a:p>
        </p:txBody>
      </p:sp>
    </p:spTree>
    <p:extLst>
      <p:ext uri="{BB962C8B-B14F-4D97-AF65-F5344CB8AC3E}">
        <p14:creationId xmlns:p14="http://schemas.microsoft.com/office/powerpoint/2010/main" val="1793429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ED70-75C0-9B8A-9D09-9FC159F85046}"/>
              </a:ext>
            </a:extLst>
          </p:cNvPr>
          <p:cNvSpPr>
            <a:spLocks noGrp="1"/>
          </p:cNvSpPr>
          <p:nvPr>
            <p:ph type="title"/>
          </p:nvPr>
        </p:nvSpPr>
        <p:spPr/>
        <p:txBody>
          <a:bodyPr>
            <a:normAutofit fontScale="90000"/>
          </a:bodyPr>
          <a:lstStyle/>
          <a:p>
            <a:r>
              <a:rPr lang="en-US" dirty="0"/>
              <a:t>Approaches to Conflict Resolution</a:t>
            </a:r>
          </a:p>
        </p:txBody>
      </p:sp>
      <p:sp>
        <p:nvSpPr>
          <p:cNvPr id="3" name="Text Placeholder 2">
            <a:extLst>
              <a:ext uri="{FF2B5EF4-FFF2-40B4-BE49-F238E27FC236}">
                <a16:creationId xmlns:a16="http://schemas.microsoft.com/office/drawing/2014/main" id="{4F867F43-D21F-664B-3D88-F852CF894A6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572374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Collaboration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4967174" y="3024565"/>
            <a:ext cx="3719626" cy="1569660"/>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Problem Solving</a:t>
            </a:r>
          </a:p>
          <a:p>
            <a:pPr algn="r"/>
            <a:r>
              <a:rPr lang="en-US" sz="3200" dirty="0">
                <a:solidFill>
                  <a:schemeClr val="bg1"/>
                </a:solidFill>
                <a:latin typeface="Kamerik205 8" panose="020B0803030600020004" pitchFamily="34" charset="0"/>
                <a:ea typeface="+mj-ea"/>
                <a:cs typeface="+mj-cs"/>
              </a:rPr>
              <a:t>Confronting</a:t>
            </a:r>
          </a:p>
          <a:p>
            <a:pPr algn="r"/>
            <a:r>
              <a:rPr lang="en-US" sz="3200" dirty="0">
                <a:solidFill>
                  <a:schemeClr val="bg1"/>
                </a:solidFill>
                <a:latin typeface="Kamerik205 8" panose="020B0803030600020004" pitchFamily="34" charset="0"/>
                <a:ea typeface="+mj-ea"/>
                <a:cs typeface="+mj-cs"/>
              </a:rPr>
              <a:t>Integrating</a:t>
            </a:r>
          </a:p>
        </p:txBody>
      </p:sp>
    </p:spTree>
    <p:extLst>
      <p:ext uri="{BB962C8B-B14F-4D97-AF65-F5344CB8AC3E}">
        <p14:creationId xmlns:p14="http://schemas.microsoft.com/office/powerpoint/2010/main" val="32207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b="1" dirty="0">
                <a:solidFill>
                  <a:srgbClr val="FF0000"/>
                </a:solidFill>
              </a:rPr>
              <a:t>Multiple viewpoints and insights from different perspectives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62922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b="1" dirty="0">
                <a:solidFill>
                  <a:srgbClr val="FF0000"/>
                </a:solidFill>
              </a:rPr>
              <a:t>Rational problem solving</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412370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b="1" dirty="0">
                <a:solidFill>
                  <a:srgbClr val="FF0000"/>
                </a:solidFill>
              </a:rPr>
              <a:t>Focusing on the issues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57510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dirty="0"/>
              <a:t>Focusing on the issues</a:t>
            </a:r>
          </a:p>
          <a:p>
            <a:r>
              <a:rPr lang="en-US" sz="2200" b="1" dirty="0">
                <a:solidFill>
                  <a:srgbClr val="FF0000"/>
                </a:solidFill>
              </a:rPr>
              <a:t>Looking at alternative approaches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716524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b="1" dirty="0">
                <a:solidFill>
                  <a:srgbClr val="FF0000"/>
                </a:solidFill>
              </a:rPr>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980217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dirty="0"/>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
        <p:nvSpPr>
          <p:cNvPr id="5" name="Rectangle 4">
            <a:extLst>
              <a:ext uri="{FF2B5EF4-FFF2-40B4-BE49-F238E27FC236}">
                <a16:creationId xmlns:a16="http://schemas.microsoft.com/office/drawing/2014/main" id="{8950D887-10D0-69F1-F778-5B0E5281E5FC}"/>
              </a:ext>
            </a:extLst>
          </p:cNvPr>
          <p:cNvSpPr/>
          <p:nvPr/>
        </p:nvSpPr>
        <p:spPr>
          <a:xfrm>
            <a:off x="152400" y="206375"/>
            <a:ext cx="282321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Win/Win</a:t>
            </a:r>
          </a:p>
        </p:txBody>
      </p:sp>
    </p:spTree>
    <p:extLst>
      <p:ext uri="{BB962C8B-B14F-4D97-AF65-F5344CB8AC3E}">
        <p14:creationId xmlns:p14="http://schemas.microsoft.com/office/powerpoint/2010/main" val="80385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545C-F01F-8757-A861-0675EA4EB0C6}"/>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sp>
        <p:nvSpPr>
          <p:cNvPr id="5" name="Content Placeholder 2">
            <a:extLst>
              <a:ext uri="{FF2B5EF4-FFF2-40B4-BE49-F238E27FC236}">
                <a16:creationId xmlns:a16="http://schemas.microsoft.com/office/drawing/2014/main" id="{9BC630F4-C53C-17F0-CDAF-69791C0E0FF1}"/>
              </a:ext>
            </a:extLst>
          </p:cNvPr>
          <p:cNvSpPr txBox="1">
            <a:spLocks/>
          </p:cNvSpPr>
          <p:nvPr/>
        </p:nvSpPr>
        <p:spPr>
          <a:xfrm>
            <a:off x="593242" y="1223205"/>
            <a:ext cx="4633475" cy="269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6" name="Picture 5">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72" y="1306333"/>
            <a:ext cx="367484" cy="337862"/>
          </a:xfrm>
          <a:prstGeom prst="rect">
            <a:avLst/>
          </a:prstGeom>
        </p:spPr>
      </p:pic>
      <p:pic>
        <p:nvPicPr>
          <p:cNvPr id="7" name="Picture 6">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1820888"/>
            <a:ext cx="360557" cy="360557"/>
          </a:xfrm>
          <a:prstGeom prst="rect">
            <a:avLst/>
          </a:prstGeom>
        </p:spPr>
      </p:pic>
      <p:pic>
        <p:nvPicPr>
          <p:cNvPr id="8" name="Picture 7">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253095"/>
            <a:ext cx="367484" cy="367484"/>
          </a:xfrm>
          <a:prstGeom prst="rect">
            <a:avLst/>
          </a:prstGeom>
          <a:ln>
            <a:noFill/>
          </a:ln>
        </p:spPr>
      </p:pic>
      <p:pic>
        <p:nvPicPr>
          <p:cNvPr id="9" name="Picture 8">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790345"/>
            <a:ext cx="360557" cy="360557"/>
          </a:xfrm>
          <a:prstGeom prst="rect">
            <a:avLst/>
          </a:prstGeom>
        </p:spPr>
      </p:pic>
      <p:pic>
        <p:nvPicPr>
          <p:cNvPr id="10" name="Picture 9">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5394" y="3268936"/>
            <a:ext cx="334241" cy="334241"/>
          </a:xfrm>
          <a:prstGeom prst="rect">
            <a:avLst/>
          </a:prstGeom>
        </p:spPr>
      </p:pic>
      <p:pic>
        <p:nvPicPr>
          <p:cNvPr id="11" name="Picture 10">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3" y="3956832"/>
            <a:ext cx="1716790" cy="692660"/>
          </a:xfrm>
          <a:prstGeom prst="rect">
            <a:avLst/>
          </a:prstGeom>
        </p:spPr>
      </p:pic>
    </p:spTree>
    <p:extLst>
      <p:ext uri="{BB962C8B-B14F-4D97-AF65-F5344CB8AC3E}">
        <p14:creationId xmlns:p14="http://schemas.microsoft.com/office/powerpoint/2010/main" val="1101281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b="1" dirty="0">
                <a:solidFill>
                  <a:srgbClr val="FF0000"/>
                </a:solidFill>
              </a:rPr>
              <a:t>Consensus and commitment is important</a:t>
            </a:r>
          </a:p>
        </p:txBody>
      </p:sp>
    </p:spTree>
    <p:extLst>
      <p:ext uri="{BB962C8B-B14F-4D97-AF65-F5344CB8AC3E}">
        <p14:creationId xmlns:p14="http://schemas.microsoft.com/office/powerpoint/2010/main" val="3787483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b="1" dirty="0">
                <a:solidFill>
                  <a:srgbClr val="FF0000"/>
                </a:solidFill>
              </a:rPr>
              <a:t>Collaborative environment</a:t>
            </a:r>
          </a:p>
        </p:txBody>
      </p:sp>
    </p:spTree>
    <p:extLst>
      <p:ext uri="{BB962C8B-B14F-4D97-AF65-F5344CB8AC3E}">
        <p14:creationId xmlns:p14="http://schemas.microsoft.com/office/powerpoint/2010/main" val="3260958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b="1" dirty="0">
                <a:solidFill>
                  <a:srgbClr val="FF0000"/>
                </a:solidFill>
              </a:rPr>
              <a:t>Address interest of multiple stakeholders</a:t>
            </a:r>
          </a:p>
        </p:txBody>
      </p:sp>
    </p:spTree>
    <p:extLst>
      <p:ext uri="{BB962C8B-B14F-4D97-AF65-F5344CB8AC3E}">
        <p14:creationId xmlns:p14="http://schemas.microsoft.com/office/powerpoint/2010/main" val="2641004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b="1" dirty="0">
                <a:solidFill>
                  <a:srgbClr val="FF0000"/>
                </a:solidFill>
              </a:rPr>
              <a:t>High level of trust is present</a:t>
            </a:r>
          </a:p>
        </p:txBody>
      </p:sp>
    </p:spTree>
    <p:extLst>
      <p:ext uri="{BB962C8B-B14F-4D97-AF65-F5344CB8AC3E}">
        <p14:creationId xmlns:p14="http://schemas.microsoft.com/office/powerpoint/2010/main" val="3306264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b="1" dirty="0">
                <a:solidFill>
                  <a:srgbClr val="FF0000"/>
                </a:solidFill>
              </a:rPr>
              <a:t>Long-term relationship is important</a:t>
            </a:r>
          </a:p>
        </p:txBody>
      </p:sp>
    </p:spTree>
    <p:extLst>
      <p:ext uri="{BB962C8B-B14F-4D97-AF65-F5344CB8AC3E}">
        <p14:creationId xmlns:p14="http://schemas.microsoft.com/office/powerpoint/2010/main" val="1579640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dirty="0"/>
              <a:t>Long-term relationship is important</a:t>
            </a:r>
          </a:p>
          <a:p>
            <a:r>
              <a:rPr lang="en-US" sz="1900" b="1" dirty="0">
                <a:solidFill>
                  <a:srgbClr val="FF0000"/>
                </a:solidFill>
              </a:rPr>
              <a:t>Work through hard feelings, animosity, etc.</a:t>
            </a:r>
          </a:p>
        </p:txBody>
      </p:sp>
    </p:spTree>
    <p:extLst>
      <p:ext uri="{BB962C8B-B14F-4D97-AF65-F5344CB8AC3E}">
        <p14:creationId xmlns:p14="http://schemas.microsoft.com/office/powerpoint/2010/main" val="2278905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fontScale="77500" lnSpcReduction="200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dirty="0"/>
              <a:t>Work through hard feelings, animosity, etc.</a:t>
            </a:r>
          </a:p>
          <a:p>
            <a:r>
              <a:rPr lang="en-US" b="1" dirty="0">
                <a:solidFill>
                  <a:srgbClr val="FF0000"/>
                </a:solidFill>
              </a:rPr>
              <a:t>Do not want full responsibility</a:t>
            </a:r>
          </a:p>
        </p:txBody>
      </p:sp>
    </p:spTree>
    <p:extLst>
      <p:ext uri="{BB962C8B-B14F-4D97-AF65-F5344CB8AC3E}">
        <p14:creationId xmlns:p14="http://schemas.microsoft.com/office/powerpoint/2010/main" val="1872292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b="1" dirty="0">
                <a:solidFill>
                  <a:srgbClr val="FF0000"/>
                </a:solidFill>
              </a:rPr>
              <a:t>Solves the actual problem</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2722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b="1" dirty="0">
                <a:solidFill>
                  <a:srgbClr val="FF0000"/>
                </a:solidFill>
              </a:rPr>
              <a:t>Win-Win outcome</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12911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b="1" dirty="0">
                <a:solidFill>
                  <a:srgbClr val="FF0000"/>
                </a:solidFill>
              </a:rPr>
              <a:t>Reinforces mutual trust and respect</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709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0461-8045-86FD-4CFC-F492CD33F4DD}"/>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D1AD54EB-220E-0C01-14D4-643A19112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pic>
        <p:nvPicPr>
          <p:cNvPr id="5" name="Picture 2" descr="Glennis Solutions logo">
            <a:extLst>
              <a:ext uri="{FF2B5EF4-FFF2-40B4-BE49-F238E27FC236}">
                <a16:creationId xmlns:a16="http://schemas.microsoft.com/office/drawing/2014/main" id="{ABBCB199-1938-75FA-5ED0-19F205B95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06" y="950268"/>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holarRx logo">
            <a:extLst>
              <a:ext uri="{FF2B5EF4-FFF2-40B4-BE49-F238E27FC236}">
                <a16:creationId xmlns:a16="http://schemas.microsoft.com/office/drawing/2014/main" id="{A5223B92-361E-DFA3-05E2-8DE473277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29"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gressiveHealth logo">
            <a:extLst>
              <a:ext uri="{FF2B5EF4-FFF2-40B4-BE49-F238E27FC236}">
                <a16:creationId xmlns:a16="http://schemas.microsoft.com/office/drawing/2014/main" id="{04E0F614-48F9-2CED-A1B5-826AAE430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058"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ewlett Packard Enterprise logo">
            <a:extLst>
              <a:ext uri="{FF2B5EF4-FFF2-40B4-BE49-F238E27FC236}">
                <a16:creationId xmlns:a16="http://schemas.microsoft.com/office/drawing/2014/main" id="{48B1E9B5-67B2-0434-1924-256E4278B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7887"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ed Value Solutions (SVS) logo">
            <a:extLst>
              <a:ext uri="{FF2B5EF4-FFF2-40B4-BE49-F238E27FC236}">
                <a16:creationId xmlns:a16="http://schemas.microsoft.com/office/drawing/2014/main" id="{C71BAE70-172E-B7DE-33EB-15821CA52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171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Kelly logo">
            <a:extLst>
              <a:ext uri="{FF2B5EF4-FFF2-40B4-BE49-F238E27FC236}">
                <a16:creationId xmlns:a16="http://schemas.microsoft.com/office/drawing/2014/main" id="{24074B7A-555F-A623-185E-268E0635A2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116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Marine Corps Recruiting logo">
            <a:extLst>
              <a:ext uri="{FF2B5EF4-FFF2-40B4-BE49-F238E27FC236}">
                <a16:creationId xmlns:a16="http://schemas.microsoft.com/office/drawing/2014/main" id="{257FA0AF-4985-6A98-0E24-8CE5742C2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0614"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Code PaLOUsa">
            <a:extLst>
              <a:ext uri="{FF2B5EF4-FFF2-40B4-BE49-F238E27FC236}">
                <a16:creationId xmlns:a16="http://schemas.microsoft.com/office/drawing/2014/main" id="{0B6BDF9A-75E3-92BD-EA79-41EC2AFA4F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18" y="953234"/>
            <a:ext cx="714375" cy="7143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FAA5FB6A-FAD5-ED63-0969-ABFFA7090527}"/>
              </a:ext>
            </a:extLst>
          </p:cNvPr>
          <p:cNvSpPr txBox="1">
            <a:spLocks/>
          </p:cNvSpPr>
          <p:nvPr/>
        </p:nvSpPr>
        <p:spPr>
          <a:xfrm>
            <a:off x="208771" y="1847850"/>
            <a:ext cx="6011054" cy="2784872"/>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IT Architecture Director</a:t>
            </a:r>
          </a:p>
          <a:p>
            <a:r>
              <a:rPr lang="en-US" sz="2100" dirty="0"/>
              <a:t>President / Conference Chair</a:t>
            </a:r>
          </a:p>
          <a:p>
            <a:r>
              <a:rPr lang="en-US" sz="2100" dirty="0"/>
              <a:t>Director of Software Development</a:t>
            </a:r>
          </a:p>
          <a:p>
            <a:r>
              <a:rPr lang="en-US" sz="2100" dirty="0"/>
              <a:t>Data &amp; Solutions Architect</a:t>
            </a:r>
          </a:p>
          <a:p>
            <a:r>
              <a:rPr lang="en-US" sz="2100" dirty="0"/>
              <a:t>Service Delivery Manager</a:t>
            </a:r>
          </a:p>
          <a:p>
            <a:r>
              <a:rPr lang="en-US" sz="2100" dirty="0"/>
              <a:t>Project Manager</a:t>
            </a:r>
          </a:p>
          <a:p>
            <a:r>
              <a:rPr lang="en-US" sz="2100" dirty="0"/>
              <a:t>Technical Lead</a:t>
            </a:r>
          </a:p>
          <a:p>
            <a:r>
              <a:rPr lang="en-US" sz="2100" dirty="0"/>
              <a:t>Consultant</a:t>
            </a:r>
          </a:p>
          <a:p>
            <a:r>
              <a:rPr lang="en-US" sz="2100" dirty="0"/>
              <a:t>Programmer/Analyst</a:t>
            </a:r>
          </a:p>
          <a:p>
            <a:r>
              <a:rPr lang="en-US" sz="2100" dirty="0"/>
              <a:t>Programmer</a:t>
            </a:r>
          </a:p>
          <a:p>
            <a:r>
              <a:rPr lang="en-US" sz="2100" dirty="0"/>
              <a:t>Aircraft Maintenance Administration Specialist</a:t>
            </a:r>
          </a:p>
        </p:txBody>
      </p:sp>
    </p:spTree>
    <p:extLst>
      <p:ext uri="{BB962C8B-B14F-4D97-AF65-F5344CB8AC3E}">
        <p14:creationId xmlns:p14="http://schemas.microsoft.com/office/powerpoint/2010/main" val="25092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3">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3">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
                                            <p:txEl>
                                              <p:pRg st="9" end="9"/>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b="1" dirty="0">
                <a:solidFill>
                  <a:srgbClr val="FF0000"/>
                </a:solidFill>
              </a:rPr>
              <a:t>Foundation for effective collaboration</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3890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b="1" dirty="0">
                <a:solidFill>
                  <a:srgbClr val="FF0000"/>
                </a:solidFill>
              </a:rPr>
              <a:t>Shared responsibility</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78268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dirty="0"/>
              <a:t>Shared responsibility</a:t>
            </a:r>
          </a:p>
          <a:p>
            <a:r>
              <a:rPr lang="en-US" sz="2000" b="1" dirty="0">
                <a:solidFill>
                  <a:srgbClr val="FF0000"/>
                </a:solidFill>
              </a:rPr>
              <a:t>Earn the reputation of good negotiator</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25715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fontScale="85000" lnSpcReduction="2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dirty="0"/>
              <a:t>Earn the reputation of good negotiator</a:t>
            </a:r>
          </a:p>
          <a:p>
            <a:r>
              <a:rPr lang="en-US" b="1" dirty="0">
                <a:solidFill>
                  <a:srgbClr val="FF0000"/>
                </a:solidFill>
              </a:rPr>
              <a:t>Outcome is less stressful</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659082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b="1" dirty="0">
                <a:solidFill>
                  <a:srgbClr val="FF0000"/>
                </a:solidFill>
              </a:rPr>
              <a:t>Requires commitment from all parties</a:t>
            </a:r>
          </a:p>
        </p:txBody>
      </p:sp>
    </p:spTree>
    <p:extLst>
      <p:ext uri="{BB962C8B-B14F-4D97-AF65-F5344CB8AC3E}">
        <p14:creationId xmlns:p14="http://schemas.microsoft.com/office/powerpoint/2010/main" val="468611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b="1" dirty="0">
                <a:solidFill>
                  <a:srgbClr val="FF0000"/>
                </a:solidFill>
              </a:rPr>
              <a:t>May require more effort and time</a:t>
            </a:r>
          </a:p>
        </p:txBody>
      </p:sp>
    </p:spTree>
    <p:extLst>
      <p:ext uri="{BB962C8B-B14F-4D97-AF65-F5344CB8AC3E}">
        <p14:creationId xmlns:p14="http://schemas.microsoft.com/office/powerpoint/2010/main" val="3888875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b="1" dirty="0">
                <a:solidFill>
                  <a:srgbClr val="FF0000"/>
                </a:solidFill>
              </a:rPr>
              <a:t>Not practical when timing is critical</a:t>
            </a:r>
          </a:p>
        </p:txBody>
      </p:sp>
    </p:spTree>
    <p:extLst>
      <p:ext uri="{BB962C8B-B14F-4D97-AF65-F5344CB8AC3E}">
        <p14:creationId xmlns:p14="http://schemas.microsoft.com/office/powerpoint/2010/main" val="2672674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normAutofit lnSpcReduction="10000"/>
          </a:bodyPr>
          <a:lstStyle/>
          <a:p>
            <a:r>
              <a:rPr lang="en-US" dirty="0"/>
              <a:t>Requires commitment from all parties</a:t>
            </a:r>
          </a:p>
          <a:p>
            <a:r>
              <a:rPr lang="en-US" dirty="0"/>
              <a:t>May require more effort and time</a:t>
            </a:r>
          </a:p>
          <a:p>
            <a:r>
              <a:rPr lang="en-US" dirty="0"/>
              <a:t>Not practical when timing is critical</a:t>
            </a:r>
          </a:p>
          <a:p>
            <a:r>
              <a:rPr lang="en-US" b="1" dirty="0">
                <a:solidFill>
                  <a:srgbClr val="FF0000"/>
                </a:solidFill>
              </a:rPr>
              <a:t>Must continue collaborative efforts</a:t>
            </a:r>
          </a:p>
        </p:txBody>
      </p:sp>
    </p:spTree>
    <p:extLst>
      <p:ext uri="{BB962C8B-B14F-4D97-AF65-F5344CB8AC3E}">
        <p14:creationId xmlns:p14="http://schemas.microsoft.com/office/powerpoint/2010/main" val="2961775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Compromise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364800" y="3517007"/>
            <a:ext cx="3330313"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Give and take</a:t>
            </a:r>
          </a:p>
          <a:p>
            <a:pPr algn="r"/>
            <a:r>
              <a:rPr lang="en-US" sz="3200" dirty="0">
                <a:solidFill>
                  <a:schemeClr val="bg1"/>
                </a:solidFill>
                <a:latin typeface="Kamerik205 8" panose="020B0803030600020004" pitchFamily="34" charset="0"/>
                <a:ea typeface="+mj-ea"/>
                <a:cs typeface="+mj-cs"/>
              </a:rPr>
              <a:t>Reconciling</a:t>
            </a:r>
          </a:p>
        </p:txBody>
      </p:sp>
    </p:spTree>
    <p:extLst>
      <p:ext uri="{BB962C8B-B14F-4D97-AF65-F5344CB8AC3E}">
        <p14:creationId xmlns:p14="http://schemas.microsoft.com/office/powerpoint/2010/main" val="13171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125-35CF-1132-2872-6721434303A9}"/>
              </a:ext>
            </a:extLst>
          </p:cNvPr>
          <p:cNvSpPr>
            <a:spLocks noGrp="1"/>
          </p:cNvSpPr>
          <p:nvPr>
            <p:ph type="title"/>
          </p:nvPr>
        </p:nvSpPr>
        <p:spPr/>
        <p:txBody>
          <a:bodyPr/>
          <a:lstStyle/>
          <a:p>
            <a:r>
              <a:rPr lang="en-US" dirty="0"/>
              <a:t>Compromise</a:t>
            </a:r>
          </a:p>
        </p:txBody>
      </p:sp>
      <p:sp>
        <p:nvSpPr>
          <p:cNvPr id="3" name="Content Placeholder 2">
            <a:extLst>
              <a:ext uri="{FF2B5EF4-FFF2-40B4-BE49-F238E27FC236}">
                <a16:creationId xmlns:a16="http://schemas.microsoft.com/office/drawing/2014/main" id="{B66350D4-7326-2E36-A188-097202814208}"/>
              </a:ext>
            </a:extLst>
          </p:cNvPr>
          <p:cNvSpPr>
            <a:spLocks noGrp="1"/>
          </p:cNvSpPr>
          <p:nvPr>
            <p:ph sz="half" idx="1"/>
          </p:nvPr>
        </p:nvSpPr>
        <p:spPr/>
        <p:txBody>
          <a:bodyPr/>
          <a:lstStyle/>
          <a:p>
            <a:r>
              <a:rPr lang="en-US" b="1" dirty="0">
                <a:solidFill>
                  <a:srgbClr val="FF0000"/>
                </a:solidFill>
              </a:rPr>
              <a:t>Bargain to reach a mutually acceptable solution</a:t>
            </a:r>
          </a:p>
        </p:txBody>
      </p:sp>
      <p:pic>
        <p:nvPicPr>
          <p:cNvPr id="6" name="Content Placeholder 5">
            <a:extLst>
              <a:ext uri="{FF2B5EF4-FFF2-40B4-BE49-F238E27FC236}">
                <a16:creationId xmlns:a16="http://schemas.microsoft.com/office/drawing/2014/main" id="{F7E3AACF-49FB-F288-9B12-06EA4FA46FE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303888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0B27-8DC1-6851-E97E-811F1118899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4E83EC-9009-8F87-8878-58813407B5EE}"/>
              </a:ext>
            </a:extLst>
          </p:cNvPr>
          <p:cNvSpPr>
            <a:spLocks noGrp="1"/>
          </p:cNvSpPr>
          <p:nvPr>
            <p:ph idx="1"/>
          </p:nvPr>
        </p:nvSpPr>
        <p:spPr/>
        <p:txBody>
          <a:bodyPr/>
          <a:lstStyle/>
          <a:p>
            <a:r>
              <a:rPr lang="en-US" dirty="0"/>
              <a:t>What is Conflict and Conflict Resolution</a:t>
            </a:r>
          </a:p>
          <a:p>
            <a:r>
              <a:rPr lang="en-US" dirty="0"/>
              <a:t>Common Approaches to Conflict Resolution</a:t>
            </a:r>
          </a:p>
          <a:p>
            <a:r>
              <a:rPr lang="en-US" dirty="0"/>
              <a:t>Understanding Group Dynamics</a:t>
            </a:r>
          </a:p>
          <a:p>
            <a:r>
              <a:rPr lang="en-US" dirty="0"/>
              <a:t>Tips for Managing Conflict</a:t>
            </a:r>
          </a:p>
        </p:txBody>
      </p:sp>
    </p:spTree>
    <p:extLst>
      <p:ext uri="{BB962C8B-B14F-4D97-AF65-F5344CB8AC3E}">
        <p14:creationId xmlns:p14="http://schemas.microsoft.com/office/powerpoint/2010/main" val="274039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125-35CF-1132-2872-6721434303A9}"/>
              </a:ext>
            </a:extLst>
          </p:cNvPr>
          <p:cNvSpPr>
            <a:spLocks noGrp="1"/>
          </p:cNvSpPr>
          <p:nvPr>
            <p:ph type="title"/>
          </p:nvPr>
        </p:nvSpPr>
        <p:spPr/>
        <p:txBody>
          <a:bodyPr/>
          <a:lstStyle/>
          <a:p>
            <a:r>
              <a:rPr lang="en-US" dirty="0"/>
              <a:t>Compromise</a:t>
            </a:r>
          </a:p>
        </p:txBody>
      </p:sp>
      <p:sp>
        <p:nvSpPr>
          <p:cNvPr id="3" name="Content Placeholder 2">
            <a:extLst>
              <a:ext uri="{FF2B5EF4-FFF2-40B4-BE49-F238E27FC236}">
                <a16:creationId xmlns:a16="http://schemas.microsoft.com/office/drawing/2014/main" id="{B66350D4-7326-2E36-A188-097202814208}"/>
              </a:ext>
            </a:extLst>
          </p:cNvPr>
          <p:cNvSpPr>
            <a:spLocks noGrp="1"/>
          </p:cNvSpPr>
          <p:nvPr>
            <p:ph sz="half" idx="1"/>
          </p:nvPr>
        </p:nvSpPr>
        <p:spPr/>
        <p:txBody>
          <a:bodyPr/>
          <a:lstStyle/>
          <a:p>
            <a:r>
              <a:rPr lang="en-US" dirty="0"/>
              <a:t>Bargain to reach a mutually acceptable solution</a:t>
            </a:r>
          </a:p>
        </p:txBody>
      </p:sp>
      <p:pic>
        <p:nvPicPr>
          <p:cNvPr id="6" name="Content Placeholder 5">
            <a:extLst>
              <a:ext uri="{FF2B5EF4-FFF2-40B4-BE49-F238E27FC236}">
                <a16:creationId xmlns:a16="http://schemas.microsoft.com/office/drawing/2014/main" id="{F7E3AACF-49FB-F288-9B12-06EA4FA46FE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58F2B040-21C4-2443-C316-1E139FA3170E}"/>
              </a:ext>
            </a:extLst>
          </p:cNvPr>
          <p:cNvSpPr/>
          <p:nvPr/>
        </p:nvSpPr>
        <p:spPr>
          <a:xfrm>
            <a:off x="946273" y="3181350"/>
            <a:ext cx="30604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Lose/Lose</a:t>
            </a:r>
          </a:p>
        </p:txBody>
      </p:sp>
    </p:spTree>
    <p:extLst>
      <p:ext uri="{BB962C8B-B14F-4D97-AF65-F5344CB8AC3E}">
        <p14:creationId xmlns:p14="http://schemas.microsoft.com/office/powerpoint/2010/main" val="182186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b="1" dirty="0">
                <a:solidFill>
                  <a:srgbClr val="FF0000"/>
                </a:solidFill>
              </a:rPr>
              <a:t>Both parties need to win</a:t>
            </a:r>
          </a:p>
        </p:txBody>
      </p:sp>
    </p:spTree>
    <p:extLst>
      <p:ext uri="{BB962C8B-B14F-4D97-AF65-F5344CB8AC3E}">
        <p14:creationId xmlns:p14="http://schemas.microsoft.com/office/powerpoint/2010/main" val="184155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b="1" dirty="0">
                <a:solidFill>
                  <a:srgbClr val="FF0000"/>
                </a:solidFill>
              </a:rPr>
              <a:t>Goals are moderately important</a:t>
            </a:r>
          </a:p>
        </p:txBody>
      </p:sp>
    </p:spTree>
    <p:extLst>
      <p:ext uri="{BB962C8B-B14F-4D97-AF65-F5344CB8AC3E}">
        <p14:creationId xmlns:p14="http://schemas.microsoft.com/office/powerpoint/2010/main" val="1496962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b="1" dirty="0">
                <a:solidFill>
                  <a:srgbClr val="FF0000"/>
                </a:solidFill>
              </a:rPr>
              <a:t>Temporary settlement on complex issues</a:t>
            </a:r>
          </a:p>
        </p:txBody>
      </p:sp>
    </p:spTree>
    <p:extLst>
      <p:ext uri="{BB962C8B-B14F-4D97-AF65-F5344CB8AC3E}">
        <p14:creationId xmlns:p14="http://schemas.microsoft.com/office/powerpoint/2010/main" val="3529343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b="1" dirty="0">
                <a:solidFill>
                  <a:srgbClr val="FF0000"/>
                </a:solidFill>
              </a:rPr>
              <a:t>Expedient solutions on important issues</a:t>
            </a:r>
          </a:p>
        </p:txBody>
      </p:sp>
    </p:spTree>
    <p:extLst>
      <p:ext uri="{BB962C8B-B14F-4D97-AF65-F5344CB8AC3E}">
        <p14:creationId xmlns:p14="http://schemas.microsoft.com/office/powerpoint/2010/main" val="3953370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dirty="0"/>
              <a:t>Expedient solutions on important issues</a:t>
            </a:r>
          </a:p>
          <a:p>
            <a:r>
              <a:rPr lang="en-US" sz="2000" b="1" dirty="0">
                <a:solidFill>
                  <a:srgbClr val="FF0000"/>
                </a:solidFill>
              </a:rPr>
              <a:t>Involved parties do not know each other</a:t>
            </a:r>
          </a:p>
        </p:txBody>
      </p:sp>
    </p:spTree>
    <p:extLst>
      <p:ext uri="{BB962C8B-B14F-4D97-AF65-F5344CB8AC3E}">
        <p14:creationId xmlns:p14="http://schemas.microsoft.com/office/powerpoint/2010/main" val="3454114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fontScale="85000" lnSpcReduction="20000"/>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dirty="0"/>
              <a:t>Involved parties do not know each other</a:t>
            </a:r>
          </a:p>
          <a:p>
            <a:r>
              <a:rPr lang="en-US" b="1" dirty="0">
                <a:solidFill>
                  <a:srgbClr val="FF0000"/>
                </a:solidFill>
              </a:rPr>
              <a:t>Collaboration or forcing does not work</a:t>
            </a:r>
          </a:p>
        </p:txBody>
      </p:sp>
    </p:spTree>
    <p:extLst>
      <p:ext uri="{BB962C8B-B14F-4D97-AF65-F5344CB8AC3E}">
        <p14:creationId xmlns:p14="http://schemas.microsoft.com/office/powerpoint/2010/main" val="3475547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b="1" dirty="0">
                <a:solidFill>
                  <a:srgbClr val="FF0000"/>
                </a:solidFill>
              </a:rPr>
              <a:t>Faster issue resolution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84686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b="1" dirty="0">
                <a:solidFill>
                  <a:srgbClr val="FF0000"/>
                </a:solidFill>
              </a:rPr>
              <a:t>Provides a temporary 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66272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dirty="0"/>
              <a:t>Provides a temporary solution</a:t>
            </a:r>
          </a:p>
          <a:p>
            <a:r>
              <a:rPr lang="en-US" b="1" dirty="0">
                <a:solidFill>
                  <a:srgbClr val="FF0000"/>
                </a:solidFill>
              </a:rPr>
              <a:t>Lowers tension and stress</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4874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6B21-09FB-952E-8F4F-D58249758DEE}"/>
              </a:ext>
            </a:extLst>
          </p:cNvPr>
          <p:cNvSpPr>
            <a:spLocks noGrp="1"/>
          </p:cNvSpPr>
          <p:nvPr>
            <p:ph type="title"/>
          </p:nvPr>
        </p:nvSpPr>
        <p:spPr/>
        <p:txBody>
          <a:bodyPr/>
          <a:lstStyle/>
          <a:p>
            <a:r>
              <a:rPr lang="en-US" dirty="0"/>
              <a:t>What is conflict?</a:t>
            </a:r>
          </a:p>
        </p:txBody>
      </p:sp>
      <p:pic>
        <p:nvPicPr>
          <p:cNvPr id="5" name="Content Placeholder 4">
            <a:extLst>
              <a:ext uri="{FF2B5EF4-FFF2-40B4-BE49-F238E27FC236}">
                <a16:creationId xmlns:a16="http://schemas.microsoft.com/office/drawing/2014/main" id="{F1A531E7-A207-2570-CC14-3E2621B52C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38365" y="1200150"/>
            <a:ext cx="5667270" cy="3394075"/>
          </a:xfrm>
        </p:spPr>
      </p:pic>
    </p:spTree>
    <p:extLst>
      <p:ext uri="{BB962C8B-B14F-4D97-AF65-F5344CB8AC3E}">
        <p14:creationId xmlns:p14="http://schemas.microsoft.com/office/powerpoint/2010/main" val="3353412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b="1" dirty="0">
                <a:solidFill>
                  <a:srgbClr val="FF0000"/>
                </a:solidFill>
              </a:rPr>
              <a:t>Both parties are not satisfied</a:t>
            </a:r>
          </a:p>
        </p:txBody>
      </p:sp>
    </p:spTree>
    <p:extLst>
      <p:ext uri="{BB962C8B-B14F-4D97-AF65-F5344CB8AC3E}">
        <p14:creationId xmlns:p14="http://schemas.microsoft.com/office/powerpoint/2010/main" val="2038549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a:p>
            <a:r>
              <a:rPr lang="en-US" b="1" dirty="0">
                <a:solidFill>
                  <a:srgbClr val="FF0000"/>
                </a:solidFill>
              </a:rPr>
              <a:t>Does not build trust</a:t>
            </a:r>
          </a:p>
        </p:txBody>
      </p:sp>
    </p:spTree>
    <p:extLst>
      <p:ext uri="{BB962C8B-B14F-4D97-AF65-F5344CB8AC3E}">
        <p14:creationId xmlns:p14="http://schemas.microsoft.com/office/powerpoint/2010/main" val="1207201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a:p>
            <a:r>
              <a:rPr lang="en-US" dirty="0"/>
              <a:t>Does not build trust</a:t>
            </a:r>
          </a:p>
          <a:p>
            <a:r>
              <a:rPr lang="en-US" b="1" dirty="0">
                <a:solidFill>
                  <a:srgbClr val="FF0000"/>
                </a:solidFill>
              </a:rPr>
              <a:t>Close monitoring and control</a:t>
            </a:r>
          </a:p>
        </p:txBody>
      </p:sp>
    </p:spTree>
    <p:extLst>
      <p:ext uri="{BB962C8B-B14F-4D97-AF65-F5344CB8AC3E}">
        <p14:creationId xmlns:p14="http://schemas.microsoft.com/office/powerpoint/2010/main" val="597501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Accommodation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715000" y="3517007"/>
            <a:ext cx="2957626"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Smoothing</a:t>
            </a:r>
          </a:p>
          <a:p>
            <a:pPr algn="r"/>
            <a:r>
              <a:rPr lang="en-US" sz="3200" dirty="0">
                <a:solidFill>
                  <a:schemeClr val="bg1"/>
                </a:solidFill>
                <a:latin typeface="Kamerik205 8" panose="020B0803030600020004" pitchFamily="34" charset="0"/>
                <a:ea typeface="+mj-ea"/>
                <a:cs typeface="+mj-cs"/>
              </a:rPr>
              <a:t>Obliging</a:t>
            </a:r>
          </a:p>
        </p:txBody>
      </p:sp>
    </p:spTree>
    <p:extLst>
      <p:ext uri="{BB962C8B-B14F-4D97-AF65-F5344CB8AC3E}">
        <p14:creationId xmlns:p14="http://schemas.microsoft.com/office/powerpoint/2010/main" val="1030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0B6-1E23-D1C3-A01F-44BE4BF10906}"/>
              </a:ext>
            </a:extLst>
          </p:cNvPr>
          <p:cNvSpPr>
            <a:spLocks noGrp="1"/>
          </p:cNvSpPr>
          <p:nvPr>
            <p:ph type="title"/>
          </p:nvPr>
        </p:nvSpPr>
        <p:spPr/>
        <p:txBody>
          <a:bodyPr/>
          <a:lstStyle/>
          <a:p>
            <a:r>
              <a:rPr lang="en-US" dirty="0"/>
              <a:t>Accommodation</a:t>
            </a:r>
          </a:p>
        </p:txBody>
      </p:sp>
      <p:sp>
        <p:nvSpPr>
          <p:cNvPr id="3" name="Content Placeholder 2">
            <a:extLst>
              <a:ext uri="{FF2B5EF4-FFF2-40B4-BE49-F238E27FC236}">
                <a16:creationId xmlns:a16="http://schemas.microsoft.com/office/drawing/2014/main" id="{BDA81FCB-E864-1331-9DD1-30FE0B986801}"/>
              </a:ext>
            </a:extLst>
          </p:cNvPr>
          <p:cNvSpPr>
            <a:spLocks noGrp="1"/>
          </p:cNvSpPr>
          <p:nvPr>
            <p:ph sz="half" idx="1"/>
          </p:nvPr>
        </p:nvSpPr>
        <p:spPr/>
        <p:txBody>
          <a:bodyPr/>
          <a:lstStyle/>
          <a:p>
            <a:r>
              <a:rPr lang="en-US" dirty="0"/>
              <a:t>Areas of agreement are emphasized</a:t>
            </a:r>
          </a:p>
          <a:p>
            <a:r>
              <a:rPr lang="en-US" dirty="0"/>
              <a:t>Areas of disagreement are downplayed</a:t>
            </a:r>
          </a:p>
        </p:txBody>
      </p:sp>
      <p:pic>
        <p:nvPicPr>
          <p:cNvPr id="6" name="Content Placeholder 5">
            <a:extLst>
              <a:ext uri="{FF2B5EF4-FFF2-40B4-BE49-F238E27FC236}">
                <a16:creationId xmlns:a16="http://schemas.microsoft.com/office/drawing/2014/main" id="{D156DAD4-15C3-A42E-3F34-CE015C17AA5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FD529D88-A663-E6D9-3DA1-30058B89341B}"/>
              </a:ext>
            </a:extLst>
          </p:cNvPr>
          <p:cNvSpPr/>
          <p:nvPr/>
        </p:nvSpPr>
        <p:spPr>
          <a:xfrm>
            <a:off x="1005584" y="3333750"/>
            <a:ext cx="294183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Lose/Win</a:t>
            </a:r>
          </a:p>
        </p:txBody>
      </p:sp>
    </p:spTree>
    <p:extLst>
      <p:ext uri="{BB962C8B-B14F-4D97-AF65-F5344CB8AC3E}">
        <p14:creationId xmlns:p14="http://schemas.microsoft.com/office/powerpoint/2010/main" val="31281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b="1" dirty="0">
                <a:solidFill>
                  <a:srgbClr val="FF0000"/>
                </a:solidFill>
              </a:rPr>
              <a:t>Provide a temporary relief or buy time</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3099303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b="1" dirty="0">
                <a:solidFill>
                  <a:srgbClr val="FF0000"/>
                </a:solidFill>
              </a:rPr>
              <a:t>Issue not as important to you</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64797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dirty="0"/>
              <a:t>Issue not as important to you</a:t>
            </a:r>
          </a:p>
          <a:p>
            <a:r>
              <a:rPr lang="en-US" sz="2200" b="1" dirty="0">
                <a:solidFill>
                  <a:srgbClr val="FF0000"/>
                </a:solidFill>
              </a:rPr>
              <a:t>You accept you are wrong</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9331761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fontScale="92500"/>
          </a:bodyPr>
          <a:lstStyle/>
          <a:p>
            <a:r>
              <a:rPr lang="en-US" dirty="0"/>
              <a:t>Provide a temporary relief or buy time</a:t>
            </a:r>
          </a:p>
          <a:p>
            <a:r>
              <a:rPr lang="en-US" dirty="0"/>
              <a:t>Issue not as important to you</a:t>
            </a:r>
          </a:p>
          <a:p>
            <a:r>
              <a:rPr lang="en-US" dirty="0"/>
              <a:t>You accept you are wrong</a:t>
            </a:r>
          </a:p>
          <a:p>
            <a:r>
              <a:rPr lang="en-US" b="1" dirty="0">
                <a:solidFill>
                  <a:srgbClr val="FF0000"/>
                </a:solidFill>
              </a:rPr>
              <a:t>You have no choice/continued competition would be detrimental</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27928708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b="1" dirty="0">
                <a:solidFill>
                  <a:srgbClr val="FF0000"/>
                </a:solidFill>
              </a:rPr>
              <a:t>Protects more important interest</a:t>
            </a:r>
          </a:p>
        </p:txBody>
      </p:sp>
    </p:spTree>
    <p:extLst>
      <p:ext uri="{BB962C8B-B14F-4D97-AF65-F5344CB8AC3E}">
        <p14:creationId xmlns:p14="http://schemas.microsoft.com/office/powerpoint/2010/main" val="2692545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8959-4FD0-69C9-B0CC-3B62D7D96E33}"/>
              </a:ext>
            </a:extLst>
          </p:cNvPr>
          <p:cNvSpPr>
            <a:spLocks noGrp="1"/>
          </p:cNvSpPr>
          <p:nvPr>
            <p:ph type="title"/>
          </p:nvPr>
        </p:nvSpPr>
        <p:spPr/>
        <p:txBody>
          <a:bodyPr/>
          <a:lstStyle/>
          <a:p>
            <a:r>
              <a:rPr lang="en-US" dirty="0"/>
              <a:t>What is conflict?</a:t>
            </a:r>
          </a:p>
        </p:txBody>
      </p:sp>
      <p:grpSp>
        <p:nvGrpSpPr>
          <p:cNvPr id="15" name="Group 14">
            <a:extLst>
              <a:ext uri="{FF2B5EF4-FFF2-40B4-BE49-F238E27FC236}">
                <a16:creationId xmlns:a16="http://schemas.microsoft.com/office/drawing/2014/main" id="{F05A1AB8-F0AC-C714-1A99-F575A1703780}"/>
              </a:ext>
            </a:extLst>
          </p:cNvPr>
          <p:cNvGrpSpPr/>
          <p:nvPr/>
        </p:nvGrpSpPr>
        <p:grpSpPr>
          <a:xfrm>
            <a:off x="219075" y="1063626"/>
            <a:ext cx="2676525" cy="2597010"/>
            <a:chOff x="219075" y="1063626"/>
            <a:chExt cx="2676525" cy="2597010"/>
          </a:xfrm>
        </p:grpSpPr>
        <p:pic>
          <p:nvPicPr>
            <p:cNvPr id="4" name="Picture 3">
              <a:extLst>
                <a:ext uri="{FF2B5EF4-FFF2-40B4-BE49-F238E27FC236}">
                  <a16:creationId xmlns:a16="http://schemas.microsoft.com/office/drawing/2014/main" id="{2E78C843-2063-7144-0DE3-F3B78ADACE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75" y="1063626"/>
              <a:ext cx="2676525" cy="1784350"/>
            </a:xfrm>
            <a:prstGeom prst="rect">
              <a:avLst/>
            </a:prstGeom>
          </p:spPr>
        </p:pic>
        <p:sp>
          <p:nvSpPr>
            <p:cNvPr id="7" name="TextBox 6">
              <a:extLst>
                <a:ext uri="{FF2B5EF4-FFF2-40B4-BE49-F238E27FC236}">
                  <a16:creationId xmlns:a16="http://schemas.microsoft.com/office/drawing/2014/main" id="{EEFBF542-11D0-84C2-361D-139F42B35075}"/>
                </a:ext>
              </a:extLst>
            </p:cNvPr>
            <p:cNvSpPr txBox="1"/>
            <p:nvPr/>
          </p:nvSpPr>
          <p:spPr>
            <a:xfrm>
              <a:off x="219075" y="2952750"/>
              <a:ext cx="2676525" cy="707886"/>
            </a:xfrm>
            <a:prstGeom prst="rect">
              <a:avLst/>
            </a:prstGeom>
            <a:noFill/>
          </p:spPr>
          <p:txBody>
            <a:bodyPr wrap="square" rtlCol="0">
              <a:spAutoFit/>
            </a:bodyPr>
            <a:lstStyle/>
            <a:p>
              <a:pPr algn="ctr"/>
              <a:r>
                <a:rPr lang="en-US" sz="2000" dirty="0"/>
                <a:t>Good discussion about the possibilities</a:t>
              </a:r>
            </a:p>
          </p:txBody>
        </p:sp>
      </p:grpSp>
      <p:grpSp>
        <p:nvGrpSpPr>
          <p:cNvPr id="16" name="Group 15">
            <a:extLst>
              <a:ext uri="{FF2B5EF4-FFF2-40B4-BE49-F238E27FC236}">
                <a16:creationId xmlns:a16="http://schemas.microsoft.com/office/drawing/2014/main" id="{2ED3CD2A-EB6A-685D-F9A1-31130CACAC94}"/>
              </a:ext>
            </a:extLst>
          </p:cNvPr>
          <p:cNvGrpSpPr/>
          <p:nvPr/>
        </p:nvGrpSpPr>
        <p:grpSpPr>
          <a:xfrm>
            <a:off x="3233736" y="1066800"/>
            <a:ext cx="2676525" cy="2286060"/>
            <a:chOff x="3233736" y="1066800"/>
            <a:chExt cx="2676525" cy="2286060"/>
          </a:xfrm>
        </p:grpSpPr>
        <p:pic>
          <p:nvPicPr>
            <p:cNvPr id="12" name="Picture 11">
              <a:extLst>
                <a:ext uri="{FF2B5EF4-FFF2-40B4-BE49-F238E27FC236}">
                  <a16:creationId xmlns:a16="http://schemas.microsoft.com/office/drawing/2014/main" id="{A4106146-7579-F55B-FC70-CBB36323DE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3737" y="1066800"/>
              <a:ext cx="2676524" cy="1770529"/>
            </a:xfrm>
            <a:prstGeom prst="rect">
              <a:avLst/>
            </a:prstGeom>
          </p:spPr>
        </p:pic>
        <p:sp>
          <p:nvSpPr>
            <p:cNvPr id="8" name="TextBox 7">
              <a:extLst>
                <a:ext uri="{FF2B5EF4-FFF2-40B4-BE49-F238E27FC236}">
                  <a16:creationId xmlns:a16="http://schemas.microsoft.com/office/drawing/2014/main" id="{AF1165DF-1FB1-5F0C-329F-597967C58548}"/>
                </a:ext>
              </a:extLst>
            </p:cNvPr>
            <p:cNvSpPr txBox="1"/>
            <p:nvPr/>
          </p:nvSpPr>
          <p:spPr>
            <a:xfrm>
              <a:off x="3233736" y="2952750"/>
              <a:ext cx="2676525" cy="400110"/>
            </a:xfrm>
            <a:prstGeom prst="rect">
              <a:avLst/>
            </a:prstGeom>
            <a:noFill/>
          </p:spPr>
          <p:txBody>
            <a:bodyPr wrap="square" rtlCol="0">
              <a:spAutoFit/>
            </a:bodyPr>
            <a:lstStyle/>
            <a:p>
              <a:pPr algn="ctr"/>
              <a:r>
                <a:rPr lang="en-US" sz="2000" dirty="0"/>
                <a:t>Not bad, but not good</a:t>
              </a:r>
            </a:p>
          </p:txBody>
        </p:sp>
      </p:grpSp>
      <p:grpSp>
        <p:nvGrpSpPr>
          <p:cNvPr id="17" name="Group 16">
            <a:extLst>
              <a:ext uri="{FF2B5EF4-FFF2-40B4-BE49-F238E27FC236}">
                <a16:creationId xmlns:a16="http://schemas.microsoft.com/office/drawing/2014/main" id="{C68F8969-F376-8765-A02E-58FD4C0FE996}"/>
              </a:ext>
            </a:extLst>
          </p:cNvPr>
          <p:cNvGrpSpPr/>
          <p:nvPr/>
        </p:nvGrpSpPr>
        <p:grpSpPr>
          <a:xfrm>
            <a:off x="6248397" y="1074331"/>
            <a:ext cx="2676525" cy="2586305"/>
            <a:chOff x="6248397" y="1074331"/>
            <a:chExt cx="2676525" cy="2586305"/>
          </a:xfrm>
        </p:grpSpPr>
        <p:pic>
          <p:nvPicPr>
            <p:cNvPr id="14" name="Picture 13">
              <a:extLst>
                <a:ext uri="{FF2B5EF4-FFF2-40B4-BE49-F238E27FC236}">
                  <a16:creationId xmlns:a16="http://schemas.microsoft.com/office/drawing/2014/main" id="{B187260D-AD5C-5C8A-9899-ED6AAB7E0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397" y="1074331"/>
              <a:ext cx="2676525" cy="1773644"/>
            </a:xfrm>
            <a:prstGeom prst="rect">
              <a:avLst/>
            </a:prstGeom>
          </p:spPr>
        </p:pic>
        <p:sp>
          <p:nvSpPr>
            <p:cNvPr id="9" name="TextBox 8">
              <a:extLst>
                <a:ext uri="{FF2B5EF4-FFF2-40B4-BE49-F238E27FC236}">
                  <a16:creationId xmlns:a16="http://schemas.microsoft.com/office/drawing/2014/main" id="{94FF23BA-1F5B-2F32-7FF4-F5A008E11EBB}"/>
                </a:ext>
              </a:extLst>
            </p:cNvPr>
            <p:cNvSpPr txBox="1"/>
            <p:nvPr/>
          </p:nvSpPr>
          <p:spPr>
            <a:xfrm>
              <a:off x="6248397" y="2952750"/>
              <a:ext cx="2676525" cy="707886"/>
            </a:xfrm>
            <a:prstGeom prst="rect">
              <a:avLst/>
            </a:prstGeom>
            <a:noFill/>
          </p:spPr>
          <p:txBody>
            <a:bodyPr wrap="square" rtlCol="0">
              <a:spAutoFit/>
            </a:bodyPr>
            <a:lstStyle/>
            <a:p>
              <a:pPr algn="ctr"/>
              <a:r>
                <a:rPr lang="en-US" sz="2000" dirty="0"/>
                <a:t>Things starting to fall apart</a:t>
              </a:r>
            </a:p>
          </p:txBody>
        </p:sp>
      </p:grpSp>
    </p:spTree>
    <p:extLst>
      <p:ext uri="{BB962C8B-B14F-4D97-AF65-F5344CB8AC3E}">
        <p14:creationId xmlns:p14="http://schemas.microsoft.com/office/powerpoint/2010/main" val="12209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dirty="0"/>
              <a:t>Protects more important interest</a:t>
            </a:r>
          </a:p>
          <a:p>
            <a:r>
              <a:rPr lang="en-US" b="1" dirty="0">
                <a:solidFill>
                  <a:srgbClr val="FF0000"/>
                </a:solidFill>
              </a:rPr>
              <a:t>Opportunity to reassess the situation</a:t>
            </a:r>
          </a:p>
        </p:txBody>
      </p:sp>
    </p:spTree>
    <p:extLst>
      <p:ext uri="{BB962C8B-B14F-4D97-AF65-F5344CB8AC3E}">
        <p14:creationId xmlns:p14="http://schemas.microsoft.com/office/powerpoint/2010/main" val="1601704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dirty="0"/>
              <a:t>Protects more important interest</a:t>
            </a:r>
          </a:p>
          <a:p>
            <a:r>
              <a:rPr lang="en-US" dirty="0"/>
              <a:t>Opportunity to reassess the situation</a:t>
            </a:r>
          </a:p>
          <a:p>
            <a:r>
              <a:rPr lang="en-US" b="1" dirty="0">
                <a:solidFill>
                  <a:srgbClr val="FF0000"/>
                </a:solidFill>
              </a:rPr>
              <a:t>More difficult to transition to win-win</a:t>
            </a:r>
          </a:p>
        </p:txBody>
      </p:sp>
    </p:spTree>
    <p:extLst>
      <p:ext uri="{BB962C8B-B14F-4D97-AF65-F5344CB8AC3E}">
        <p14:creationId xmlns:p14="http://schemas.microsoft.com/office/powerpoint/2010/main" val="274950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normAutofit lnSpcReduction="10000"/>
          </a:bodyPr>
          <a:lstStyle/>
          <a:p>
            <a:r>
              <a:rPr lang="en-US" dirty="0"/>
              <a:t>Protects more important interest</a:t>
            </a:r>
          </a:p>
          <a:p>
            <a:r>
              <a:rPr lang="en-US" dirty="0"/>
              <a:t>Opportunity to reassess the situation</a:t>
            </a:r>
          </a:p>
          <a:p>
            <a:r>
              <a:rPr lang="en-US" dirty="0"/>
              <a:t>More difficult to transition to win-win</a:t>
            </a:r>
          </a:p>
          <a:p>
            <a:r>
              <a:rPr lang="en-US" b="1" dirty="0">
                <a:solidFill>
                  <a:srgbClr val="FF0000"/>
                </a:solidFill>
              </a:rPr>
              <a:t>Some supporters may not like your response</a:t>
            </a:r>
          </a:p>
        </p:txBody>
      </p:sp>
    </p:spTree>
    <p:extLst>
      <p:ext uri="{BB962C8B-B14F-4D97-AF65-F5344CB8AC3E}">
        <p14:creationId xmlns:p14="http://schemas.microsoft.com/office/powerpoint/2010/main" val="3080116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Force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867400" y="2571750"/>
            <a:ext cx="2800350" cy="2062103"/>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Directing</a:t>
            </a:r>
          </a:p>
          <a:p>
            <a:pPr algn="r"/>
            <a:r>
              <a:rPr lang="en-US" sz="3200" dirty="0">
                <a:solidFill>
                  <a:schemeClr val="bg1"/>
                </a:solidFill>
                <a:latin typeface="Kamerik205 8" panose="020B0803030600020004" pitchFamily="34" charset="0"/>
                <a:ea typeface="+mj-ea"/>
                <a:cs typeface="+mj-cs"/>
              </a:rPr>
              <a:t>Competing</a:t>
            </a:r>
          </a:p>
          <a:p>
            <a:pPr algn="r"/>
            <a:r>
              <a:rPr lang="en-US" sz="3200" dirty="0">
                <a:solidFill>
                  <a:schemeClr val="bg1"/>
                </a:solidFill>
                <a:latin typeface="Kamerik205 8" panose="020B0803030600020004" pitchFamily="34" charset="0"/>
                <a:ea typeface="+mj-ea"/>
                <a:cs typeface="+mj-cs"/>
              </a:rPr>
              <a:t>Controlling</a:t>
            </a:r>
          </a:p>
          <a:p>
            <a:pPr algn="r"/>
            <a:r>
              <a:rPr lang="en-US" sz="3200" dirty="0">
                <a:solidFill>
                  <a:schemeClr val="bg1"/>
                </a:solidFill>
                <a:latin typeface="Kamerik205 8" panose="020B0803030600020004" pitchFamily="34" charset="0"/>
                <a:ea typeface="+mj-ea"/>
                <a:cs typeface="+mj-cs"/>
              </a:rPr>
              <a:t>Dominating</a:t>
            </a:r>
          </a:p>
        </p:txBody>
      </p:sp>
    </p:spTree>
    <p:extLst>
      <p:ext uri="{BB962C8B-B14F-4D97-AF65-F5344CB8AC3E}">
        <p14:creationId xmlns:p14="http://schemas.microsoft.com/office/powerpoint/2010/main" val="83821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right)">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b="1" dirty="0">
                <a:solidFill>
                  <a:srgbClr val="FF0000"/>
                </a:solidFill>
              </a:rPr>
              <a:t>Pushing viewpoint at expense of another</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809374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b="1" dirty="0">
                <a:solidFill>
                  <a:srgbClr val="FF0000"/>
                </a:solidFill>
              </a:rPr>
              <a:t>Assertiveness is hallmark</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917005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a:p>
            <a:r>
              <a:rPr lang="en-US" b="1" dirty="0">
                <a:solidFill>
                  <a:srgbClr val="FF0000"/>
                </a:solidFill>
              </a:rPr>
              <a:t>Addresses conflict head-on</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563748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a:p>
            <a:r>
              <a:rPr lang="en-US" dirty="0"/>
              <a:t>Addresses conflict head-on</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4" name="Rectangle 3">
            <a:extLst>
              <a:ext uri="{FF2B5EF4-FFF2-40B4-BE49-F238E27FC236}">
                <a16:creationId xmlns:a16="http://schemas.microsoft.com/office/drawing/2014/main" id="{2FDF6126-7C9E-5813-B2AD-704BA91631CF}"/>
              </a:ext>
            </a:extLst>
          </p:cNvPr>
          <p:cNvSpPr/>
          <p:nvPr/>
        </p:nvSpPr>
        <p:spPr>
          <a:xfrm>
            <a:off x="1005584" y="4013795"/>
            <a:ext cx="294183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Win/Lose</a:t>
            </a:r>
          </a:p>
        </p:txBody>
      </p:sp>
    </p:spTree>
    <p:extLst>
      <p:ext uri="{BB962C8B-B14F-4D97-AF65-F5344CB8AC3E}">
        <p14:creationId xmlns:p14="http://schemas.microsoft.com/office/powerpoint/2010/main" val="38237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b="1" dirty="0">
                <a:solidFill>
                  <a:srgbClr val="FF0000"/>
                </a:solidFill>
              </a:rPr>
              <a:t>Other methods do not work</a:t>
            </a:r>
          </a:p>
        </p:txBody>
      </p:sp>
    </p:spTree>
    <p:extLst>
      <p:ext uri="{BB962C8B-B14F-4D97-AF65-F5344CB8AC3E}">
        <p14:creationId xmlns:p14="http://schemas.microsoft.com/office/powerpoint/2010/main" val="137235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b="1" dirty="0">
                <a:solidFill>
                  <a:srgbClr val="FF0000"/>
                </a:solidFill>
              </a:rPr>
              <a:t>Stand up for your rights</a:t>
            </a:r>
          </a:p>
        </p:txBody>
      </p:sp>
    </p:spTree>
    <p:extLst>
      <p:ext uri="{BB962C8B-B14F-4D97-AF65-F5344CB8AC3E}">
        <p14:creationId xmlns:p14="http://schemas.microsoft.com/office/powerpoint/2010/main" val="680373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3573EC9-4627-0573-0621-493C71E53CE4}"/>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71499" y="1168400"/>
            <a:ext cx="3810000" cy="2546350"/>
          </a:xfrm>
        </p:spPr>
      </p:pic>
      <p:sp>
        <p:nvSpPr>
          <p:cNvPr id="2" name="Title 1">
            <a:extLst>
              <a:ext uri="{FF2B5EF4-FFF2-40B4-BE49-F238E27FC236}">
                <a16:creationId xmlns:a16="http://schemas.microsoft.com/office/drawing/2014/main" id="{ED05E4D7-39F0-D595-D410-E444D31C9D10}"/>
              </a:ext>
            </a:extLst>
          </p:cNvPr>
          <p:cNvSpPr>
            <a:spLocks noGrp="1"/>
          </p:cNvSpPr>
          <p:nvPr>
            <p:ph type="title"/>
          </p:nvPr>
        </p:nvSpPr>
        <p:spPr/>
        <p:txBody>
          <a:bodyPr/>
          <a:lstStyle/>
          <a:p>
            <a:r>
              <a:rPr lang="en-US" dirty="0"/>
              <a:t>What is conflict?</a:t>
            </a:r>
          </a:p>
        </p:txBody>
      </p:sp>
      <p:pic>
        <p:nvPicPr>
          <p:cNvPr id="10" name="Content Placeholder 9">
            <a:extLst>
              <a:ext uri="{FF2B5EF4-FFF2-40B4-BE49-F238E27FC236}">
                <a16:creationId xmlns:a16="http://schemas.microsoft.com/office/drawing/2014/main" id="{ECDBF31B-E631-C18C-6D66-9AA185BCCDE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62500" y="1168400"/>
            <a:ext cx="3810000" cy="2546350"/>
          </a:xfrm>
        </p:spPr>
      </p:pic>
      <p:sp>
        <p:nvSpPr>
          <p:cNvPr id="12" name="TextBox 11">
            <a:extLst>
              <a:ext uri="{FF2B5EF4-FFF2-40B4-BE49-F238E27FC236}">
                <a16:creationId xmlns:a16="http://schemas.microsoft.com/office/drawing/2014/main" id="{F774488B-3095-CCD9-19B3-7097F4FCA9C0}"/>
              </a:ext>
            </a:extLst>
          </p:cNvPr>
          <p:cNvSpPr txBox="1"/>
          <p:nvPr/>
        </p:nvSpPr>
        <p:spPr>
          <a:xfrm>
            <a:off x="571499" y="3819920"/>
            <a:ext cx="3810000" cy="954107"/>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48DD6B66-6A47-3D60-37A3-BD4CB32FC364}"/>
              </a:ext>
            </a:extLst>
          </p:cNvPr>
          <p:cNvSpPr txBox="1"/>
          <p:nvPr/>
        </p:nvSpPr>
        <p:spPr>
          <a:xfrm>
            <a:off x="4762500" y="3819920"/>
            <a:ext cx="3810000" cy="954107"/>
          </a:xfrm>
          <a:prstGeom prst="rect">
            <a:avLst/>
          </a:prstGeom>
          <a:noFill/>
        </p:spPr>
        <p:txBody>
          <a:bodyPr wrap="square" rtlCol="0">
            <a:spAutoFit/>
          </a:bodyPr>
          <a:lstStyle/>
          <a:p>
            <a:pPr algn="ctr"/>
            <a:r>
              <a:rPr lang="en-US" sz="2800" dirty="0">
                <a:solidFill>
                  <a:schemeClr val="bg1"/>
                </a:solidFill>
              </a:rPr>
              <a:t>Now this is</a:t>
            </a:r>
          </a:p>
          <a:p>
            <a:pPr algn="ctr"/>
            <a:r>
              <a:rPr lang="en-US" sz="2800" dirty="0">
                <a:solidFill>
                  <a:schemeClr val="bg1"/>
                </a:solidFill>
              </a:rPr>
              <a:t> really serious</a:t>
            </a:r>
          </a:p>
        </p:txBody>
      </p:sp>
    </p:spTree>
    <p:extLst>
      <p:ext uri="{BB962C8B-B14F-4D97-AF65-F5344CB8AC3E}">
        <p14:creationId xmlns:p14="http://schemas.microsoft.com/office/powerpoint/2010/main" val="16959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b="1" dirty="0">
                <a:solidFill>
                  <a:srgbClr val="FF0000"/>
                </a:solidFill>
              </a:rPr>
              <a:t>Quick resolution is required</a:t>
            </a:r>
          </a:p>
        </p:txBody>
      </p:sp>
    </p:spTree>
    <p:extLst>
      <p:ext uri="{BB962C8B-B14F-4D97-AF65-F5344CB8AC3E}">
        <p14:creationId xmlns:p14="http://schemas.microsoft.com/office/powerpoint/2010/main" val="205854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dirty="0"/>
              <a:t>Quick resolution is required</a:t>
            </a:r>
          </a:p>
          <a:p>
            <a:r>
              <a:rPr lang="en-US" b="1" dirty="0">
                <a:solidFill>
                  <a:srgbClr val="FF0000"/>
                </a:solidFill>
              </a:rPr>
              <a:t>Last resort to long-lasting conflict</a:t>
            </a:r>
          </a:p>
        </p:txBody>
      </p:sp>
    </p:spTree>
    <p:extLst>
      <p:ext uri="{BB962C8B-B14F-4D97-AF65-F5344CB8AC3E}">
        <p14:creationId xmlns:p14="http://schemas.microsoft.com/office/powerpoint/2010/main" val="1979173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b="1" dirty="0">
                <a:solidFill>
                  <a:srgbClr val="FF0000"/>
                </a:solidFill>
              </a:rPr>
              <a:t>Quick resolution</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278920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dirty="0"/>
              <a:t>Quick resolution</a:t>
            </a:r>
          </a:p>
          <a:p>
            <a:r>
              <a:rPr lang="en-US" b="1" dirty="0">
                <a:solidFill>
                  <a:srgbClr val="FF0000"/>
                </a:solidFill>
              </a:rPr>
              <a:t>Increases self-esteem/respect</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311614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b="1" dirty="0">
                <a:solidFill>
                  <a:srgbClr val="FF0000"/>
                </a:solidFill>
              </a:rPr>
              <a:t>Negatively affect relationship</a:t>
            </a:r>
          </a:p>
        </p:txBody>
      </p:sp>
    </p:spTree>
    <p:extLst>
      <p:ext uri="{BB962C8B-B14F-4D97-AF65-F5344CB8AC3E}">
        <p14:creationId xmlns:p14="http://schemas.microsoft.com/office/powerpoint/2010/main" val="25370635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b="1" dirty="0">
                <a:solidFill>
                  <a:srgbClr val="FF0000"/>
                </a:solidFill>
              </a:rPr>
              <a:t>Opponent reacts in same way</a:t>
            </a:r>
          </a:p>
        </p:txBody>
      </p:sp>
    </p:spTree>
    <p:extLst>
      <p:ext uri="{BB962C8B-B14F-4D97-AF65-F5344CB8AC3E}">
        <p14:creationId xmlns:p14="http://schemas.microsoft.com/office/powerpoint/2010/main" val="41332692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b="1" dirty="0">
                <a:solidFill>
                  <a:srgbClr val="FF0000"/>
                </a:solidFill>
              </a:rPr>
              <a:t>Lots of energy</a:t>
            </a:r>
          </a:p>
        </p:txBody>
      </p:sp>
    </p:spTree>
    <p:extLst>
      <p:ext uri="{BB962C8B-B14F-4D97-AF65-F5344CB8AC3E}">
        <p14:creationId xmlns:p14="http://schemas.microsoft.com/office/powerpoint/2010/main" val="1991342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dirty="0"/>
              <a:t>Lots of energy</a:t>
            </a:r>
          </a:p>
          <a:p>
            <a:r>
              <a:rPr lang="en-US" b="1" dirty="0">
                <a:solidFill>
                  <a:srgbClr val="FF0000"/>
                </a:solidFill>
              </a:rPr>
              <a:t>Cannot take advantage of other side’s position</a:t>
            </a:r>
          </a:p>
        </p:txBody>
      </p:sp>
    </p:spTree>
    <p:extLst>
      <p:ext uri="{BB962C8B-B14F-4D97-AF65-F5344CB8AC3E}">
        <p14:creationId xmlns:p14="http://schemas.microsoft.com/office/powerpoint/2010/main" val="1376053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Withdrawal</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6167551" y="4009450"/>
            <a:ext cx="2495550" cy="584775"/>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Avoidance</a:t>
            </a:r>
          </a:p>
        </p:txBody>
      </p:sp>
    </p:spTree>
    <p:extLst>
      <p:ext uri="{BB962C8B-B14F-4D97-AF65-F5344CB8AC3E}">
        <p14:creationId xmlns:p14="http://schemas.microsoft.com/office/powerpoint/2010/main" val="382174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b="1" dirty="0">
                <a:solidFill>
                  <a:srgbClr val="FF0000"/>
                </a:solidFill>
              </a:rPr>
              <a:t>Retreat or postpone a decision on a problem</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127192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FE818-ABDD-DCBD-8C5A-0C450AF66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Oval 3">
            <a:extLst>
              <a:ext uri="{FF2B5EF4-FFF2-40B4-BE49-F238E27FC236}">
                <a16:creationId xmlns:a16="http://schemas.microsoft.com/office/drawing/2014/main" id="{28781BDE-86A2-195B-2F31-FED7340C2398}"/>
              </a:ext>
            </a:extLst>
          </p:cNvPr>
          <p:cNvSpPr/>
          <p:nvPr/>
        </p:nvSpPr>
        <p:spPr>
          <a:xfrm>
            <a:off x="5943600" y="2800350"/>
            <a:ext cx="838200" cy="11430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E513E0-BC03-82C0-45CD-C9AD3B6B5AA3}"/>
              </a:ext>
            </a:extLst>
          </p:cNvPr>
          <p:cNvSpPr/>
          <p:nvPr/>
        </p:nvSpPr>
        <p:spPr>
          <a:xfrm>
            <a:off x="1371600" y="1123950"/>
            <a:ext cx="1600200" cy="14478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4B59B1-2FAA-8FE6-C5A1-B640AE68E8FF}"/>
              </a:ext>
            </a:extLst>
          </p:cNvPr>
          <p:cNvSpPr/>
          <p:nvPr/>
        </p:nvSpPr>
        <p:spPr>
          <a:xfrm>
            <a:off x="2362200" y="2571750"/>
            <a:ext cx="1752600" cy="19812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4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b="1" dirty="0">
                <a:solidFill>
                  <a:srgbClr val="FF0000"/>
                </a:solidFill>
              </a:rPr>
              <a:t>Not best choice for resolving conflict</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98382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dirty="0"/>
              <a:t>Not best choice for resolving conflict</a:t>
            </a:r>
          </a:p>
          <a:p>
            <a:r>
              <a:rPr lang="en-US" b="1" dirty="0">
                <a:solidFill>
                  <a:srgbClr val="FF0000"/>
                </a:solidFill>
              </a:rPr>
              <a:t>Not giving up – sidestepping or postponing</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50251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b="1" dirty="0">
                <a:solidFill>
                  <a:srgbClr val="FF0000"/>
                </a:solidFill>
              </a:rPr>
              <a:t>Trivial issue not worth effort</a:t>
            </a:r>
          </a:p>
        </p:txBody>
      </p:sp>
    </p:spTree>
    <p:extLst>
      <p:ext uri="{BB962C8B-B14F-4D97-AF65-F5344CB8AC3E}">
        <p14:creationId xmlns:p14="http://schemas.microsoft.com/office/powerpoint/2010/main" val="28115472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b="1" dirty="0">
                <a:solidFill>
                  <a:srgbClr val="FF0000"/>
                </a:solidFill>
              </a:rPr>
              <a:t>More important pressing issues</a:t>
            </a:r>
          </a:p>
        </p:txBody>
      </p:sp>
    </p:spTree>
    <p:extLst>
      <p:ext uri="{BB962C8B-B14F-4D97-AF65-F5344CB8AC3E}">
        <p14:creationId xmlns:p14="http://schemas.microsoft.com/office/powerpoint/2010/main" val="1383915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b="1" dirty="0">
                <a:solidFill>
                  <a:srgbClr val="FF0000"/>
                </a:solidFill>
              </a:rPr>
              <a:t>postponing response is beneficial</a:t>
            </a:r>
          </a:p>
        </p:txBody>
      </p:sp>
    </p:spTree>
    <p:extLst>
      <p:ext uri="{BB962C8B-B14F-4D97-AF65-F5344CB8AC3E}">
        <p14:creationId xmlns:p14="http://schemas.microsoft.com/office/powerpoint/2010/main" val="3086930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dirty="0"/>
              <a:t>postponing response is beneficial</a:t>
            </a:r>
          </a:p>
          <a:p>
            <a:r>
              <a:rPr lang="en-US" sz="2200" b="1" dirty="0">
                <a:solidFill>
                  <a:srgbClr val="FF0000"/>
                </a:solidFill>
              </a:rPr>
              <a:t>No chance of getting concerns met</a:t>
            </a:r>
          </a:p>
        </p:txBody>
      </p:sp>
    </p:spTree>
    <p:extLst>
      <p:ext uri="{BB962C8B-B14F-4D97-AF65-F5344CB8AC3E}">
        <p14:creationId xmlns:p14="http://schemas.microsoft.com/office/powerpoint/2010/main" val="190968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10000"/>
          </a:bodyPr>
          <a:lstStyle/>
          <a:p>
            <a:r>
              <a:rPr lang="en-US" dirty="0"/>
              <a:t>Trivial issue not worth effort</a:t>
            </a:r>
          </a:p>
          <a:p>
            <a:r>
              <a:rPr lang="en-US" dirty="0"/>
              <a:t>More important pressing issues</a:t>
            </a:r>
          </a:p>
          <a:p>
            <a:r>
              <a:rPr lang="en-US" dirty="0"/>
              <a:t>postponing response is beneficial</a:t>
            </a:r>
          </a:p>
          <a:p>
            <a:r>
              <a:rPr lang="en-US" dirty="0"/>
              <a:t>No chance of getting concerns met</a:t>
            </a:r>
          </a:p>
          <a:p>
            <a:r>
              <a:rPr lang="en-US" b="1" dirty="0">
                <a:solidFill>
                  <a:srgbClr val="FF0000"/>
                </a:solidFill>
              </a:rPr>
              <a:t>Have to deal with hostility</a:t>
            </a:r>
          </a:p>
        </p:txBody>
      </p:sp>
    </p:spTree>
    <p:extLst>
      <p:ext uri="{BB962C8B-B14F-4D97-AF65-F5344CB8AC3E}">
        <p14:creationId xmlns:p14="http://schemas.microsoft.com/office/powerpoint/2010/main" val="1148519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20000"/>
          </a:bodyPr>
          <a:lstStyle/>
          <a:p>
            <a:r>
              <a:rPr lang="en-US" dirty="0"/>
              <a:t>Trivial issue not worth effort</a:t>
            </a:r>
          </a:p>
          <a:p>
            <a:r>
              <a:rPr lang="en-US" dirty="0"/>
              <a:t>More important pressing issues</a:t>
            </a:r>
          </a:p>
          <a:p>
            <a:r>
              <a:rPr lang="en-US" dirty="0"/>
              <a:t>postponing response is beneficial</a:t>
            </a:r>
          </a:p>
          <a:p>
            <a:r>
              <a:rPr lang="en-US" dirty="0"/>
              <a:t>No chance of getting concerns met</a:t>
            </a:r>
          </a:p>
          <a:p>
            <a:r>
              <a:rPr lang="en-US" dirty="0"/>
              <a:t>Have to deal with hostility</a:t>
            </a:r>
          </a:p>
          <a:p>
            <a:r>
              <a:rPr lang="en-US" b="1" dirty="0">
                <a:solidFill>
                  <a:srgbClr val="FF0000"/>
                </a:solidFill>
              </a:rPr>
              <a:t>Unable to handle conflict</a:t>
            </a:r>
          </a:p>
        </p:txBody>
      </p:sp>
    </p:spTree>
    <p:extLst>
      <p:ext uri="{BB962C8B-B14F-4D97-AF65-F5344CB8AC3E}">
        <p14:creationId xmlns:p14="http://schemas.microsoft.com/office/powerpoint/2010/main" val="6980589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b="1" dirty="0">
                <a:solidFill>
                  <a:srgbClr val="FF0000"/>
                </a:solidFill>
              </a:rPr>
              <a:t>Postpone until more favorable circumstance</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5476433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more favorable circumstance</a:t>
            </a:r>
          </a:p>
          <a:p>
            <a:r>
              <a:rPr lang="en-US" b="1" dirty="0">
                <a:solidFill>
                  <a:srgbClr val="FF0000"/>
                </a:solidFill>
              </a:rPr>
              <a:t>Low stress approach</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49929818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10250</Words>
  <Application>Microsoft Office PowerPoint</Application>
  <PresentationFormat>On-screen Show (16:9)</PresentationFormat>
  <Paragraphs>978</Paragraphs>
  <Slides>160</Slides>
  <Notes>133</Notes>
  <HiddenSlides>2</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160</vt:i4>
      </vt:variant>
    </vt:vector>
  </HeadingPairs>
  <TitlesOfParts>
    <vt:vector size="169" baseType="lpstr">
      <vt:lpstr>Arial</vt:lpstr>
      <vt:lpstr>Calibri</vt:lpstr>
      <vt:lpstr>Kamerik205 8</vt:lpstr>
      <vt:lpstr>Times New Roman</vt:lpstr>
      <vt:lpstr>Custom Design</vt:lpstr>
      <vt:lpstr>Visual Studio Live! Las Vegas 2017</vt:lpstr>
      <vt:lpstr>1_Custom Design</vt:lpstr>
      <vt:lpstr>Visual Studio Live! Las Vegas 2018</vt:lpstr>
      <vt:lpstr>Visual Studio Live! Austin 2018</vt:lpstr>
      <vt:lpstr>PowerPoint Presentation</vt:lpstr>
      <vt:lpstr>Session Survey</vt:lpstr>
      <vt:lpstr>Who is Chad Green</vt:lpstr>
      <vt:lpstr>Who is Chad Green</vt:lpstr>
      <vt:lpstr>Agenda</vt:lpstr>
      <vt:lpstr>What is conflict?</vt:lpstr>
      <vt:lpstr>What is conflict?</vt:lpstr>
      <vt:lpstr>What is conflict?</vt:lpstr>
      <vt:lpstr>PowerPoint Presentation</vt:lpstr>
      <vt:lpstr>Workplace Conflict</vt:lpstr>
      <vt:lpstr>Workplace Conflict</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PowerPoint Presentation</vt:lpstr>
      <vt:lpstr>Approaches to Conflict Resolution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Accommodation</vt:lpstr>
      <vt:lpstr>Accommodation</vt:lpstr>
      <vt:lpstr>Accommodation</vt:lpstr>
      <vt:lpstr>Accommodation</vt:lpstr>
      <vt:lpstr>Accommodation</vt:lpstr>
      <vt:lpstr>Accommodation</vt:lpstr>
      <vt:lpstr>Accommodation</vt:lpstr>
      <vt:lpstr>Accommodation</vt:lpstr>
      <vt:lpstr>Accommodation</vt:lpstr>
      <vt:lpstr>Accommodation</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Group Dynamics</vt:lpstr>
      <vt:lpstr>Group Dynamics</vt:lpstr>
      <vt:lpstr>Karpman Drama Triangle</vt:lpstr>
      <vt:lpstr>Karpman Drama Triangle</vt:lpstr>
      <vt:lpstr>Karpman Drama Triangle</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 - Analysis</vt:lpstr>
      <vt:lpstr>Little Red Riding Hood - Analysis</vt:lpstr>
      <vt:lpstr>Little Red Riding Hood - Analysis</vt:lpstr>
      <vt:lpstr>Little Red Riding Hood - Analysis</vt:lpstr>
      <vt:lpstr>Pied Piper</vt:lpstr>
      <vt:lpstr>Pied Piper - Analysis</vt:lpstr>
      <vt:lpstr>Cinderella</vt:lpstr>
      <vt:lpstr>Cinderella - Analysis</vt:lpstr>
      <vt:lpstr>Software Development Team</vt:lpstr>
      <vt:lpstr>Software Development Team Scenario</vt:lpstr>
      <vt:lpstr>Software Development Team Scenario</vt:lpstr>
      <vt:lpstr>Software Development Team Scenario</vt:lpstr>
      <vt:lpstr>Software Development Team Scenario</vt:lpstr>
      <vt:lpstr>Tips to Make You a Conflict Resolution Superstar</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Everyone is different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2023-03-23T21:04:50Z</dcterms:modified>
</cp:coreProperties>
</file>